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1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Lst>
  <p:sldSz cx="9144000" cy="6858000" type="screen4x3"/>
  <p:notesSz cx="6735763" cy="9866313"/>
  <p:embeddedFontLst>
    <p:embeddedFont>
      <p:font typeface="맑은 고딕" panose="020B0503020000020004" pitchFamily="50" charset="-127"/>
      <p:regular r:id="rId118"/>
      <p:bold r:id="rId119"/>
    </p:embeddedFont>
    <p:embeddedFont>
      <p:font typeface="Calibri" panose="020F0502020204030204" pitchFamily="34" charset="0"/>
      <p:regular r:id="rId120"/>
      <p:bold r:id="rId121"/>
      <p:italic r:id="rId122"/>
      <p:boldItalic r:id="rId123"/>
    </p:embeddedFont>
    <p:embeddedFont>
      <p:font typeface="맑은 고딕" panose="020B0503020000020004" pitchFamily="50" charset="-127"/>
      <p:regular r:id="rId118"/>
      <p:bold r:id="rId119"/>
    </p:embeddedFont>
    <p:embeddedFont>
      <p:font typeface="Nanum Gothic" panose="020B0600000101010101" charset="-127"/>
      <p:regular r:id="rId124"/>
      <p:bold r:id="rId125"/>
    </p:embeddedFont>
    <p:embeddedFont>
      <p:font typeface="Roboto" panose="020B0604020202020204" charset="0"/>
      <p:regular r:id="rId126"/>
      <p:bold r:id="rId127"/>
      <p:italic r:id="rId128"/>
      <p:boldItalic r:id="rId1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pos="182">
          <p15:clr>
            <a:srgbClr val="A4A3A4"/>
          </p15:clr>
        </p15:guide>
        <p15:guide id="4" orient="horz" pos="3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1" d="100"/>
          <a:sy n="101" d="100"/>
        </p:scale>
        <p:origin x="108" y="384"/>
      </p:cViewPr>
      <p:guideLst>
        <p:guide orient="horz" pos="2160"/>
        <p:guide pos="2880"/>
        <p:guide pos="182"/>
        <p:guide orient="horz" pos="3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notesMaster" Target="notesMasters/notesMaster1.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font" Target="fonts/font6.fntdata"/><Relationship Id="rId128" Type="http://schemas.openxmlformats.org/officeDocument/2006/relationships/font" Target="fonts/font11.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font" Target="fonts/font1.fntdata"/><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font" Target="fonts/font7.fntdata"/><Relationship Id="rId129" Type="http://schemas.openxmlformats.org/officeDocument/2006/relationships/font" Target="fonts/font12.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font" Target="fonts/font2.fntdata"/><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presProps" Target="pres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font" Target="fonts/font3.fntdata"/><Relationship Id="rId125" Type="http://schemas.openxmlformats.org/officeDocument/2006/relationships/font" Target="fonts/font8.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font" Target="fonts/font9.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font" Target="fonts/font4.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theme" Target="theme/theme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font" Target="fonts/font10.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font" Target="fonts/font5.fntdata"/><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19413" cy="4953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14763" y="0"/>
            <a:ext cx="2919412" cy="4953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73100" y="4748213"/>
            <a:ext cx="5389563" cy="3884612"/>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9371013"/>
            <a:ext cx="2919413" cy="4953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14763" y="9371013"/>
            <a:ext cx="2919412" cy="4953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ko-KR"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extLst>
      <p:ext uri="{BB962C8B-B14F-4D97-AF65-F5344CB8AC3E}">
        <p14:creationId xmlns:p14="http://schemas.microsoft.com/office/powerpoint/2010/main" val="418016872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notes"/>
          <p:cNvSpPr txBox="1">
            <a:spLocks noGrp="1"/>
          </p:cNvSpPr>
          <p:nvPr>
            <p:ph type="body" idx="1"/>
          </p:nvPr>
        </p:nvSpPr>
        <p:spPr>
          <a:xfrm>
            <a:off x="673100" y="4748213"/>
            <a:ext cx="5389563" cy="38846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note: </a:t>
            </a:r>
            <a:endParaRPr sz="1000">
              <a:latin typeface="Arial"/>
              <a:ea typeface="Arial"/>
              <a:cs typeface="Arial"/>
              <a:sym typeface="Arial"/>
            </a:endParaRPr>
          </a:p>
        </p:txBody>
      </p:sp>
      <p:sp>
        <p:nvSpPr>
          <p:cNvPr id="185" name="Google Shape;185;p1: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61292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59861d1ffc_0_245: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g59861d1ffc_0_245: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627314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5995e21df2_0_85: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ko-KR" sz="1000">
                <a:latin typeface="Arial"/>
                <a:ea typeface="Arial"/>
                <a:cs typeface="Arial"/>
                <a:sym typeface="Arial"/>
              </a:rPr>
              <a:t>So we've now talked about these neurons and how they're connected to each other. But, what is the dense layer actually doing?</a:t>
            </a:r>
            <a:endParaRPr sz="1000">
              <a:latin typeface="Arial"/>
              <a:ea typeface="Arial"/>
              <a:cs typeface="Arial"/>
              <a:sym typeface="Arial"/>
            </a:endParaRPr>
          </a:p>
          <a:p>
            <a:pPr marL="0" lvl="0" indent="0" algn="l" rtl="0">
              <a:lnSpc>
                <a:spcPct val="115000"/>
              </a:lnSpc>
              <a:spcBef>
                <a:spcPts val="0"/>
              </a:spcBef>
              <a:spcAft>
                <a:spcPts val="0"/>
              </a:spcAft>
              <a:buNone/>
            </a:pPr>
            <a:r>
              <a:rPr lang="ko-KR" sz="1000">
                <a:latin typeface="Arial"/>
                <a:ea typeface="Arial"/>
                <a:cs typeface="Arial"/>
                <a:sym typeface="Arial"/>
              </a:rPr>
              <a:t>To understand what's going on, we have to take a quick look at the math.</a:t>
            </a:r>
            <a:endParaRPr sz="1000">
              <a:latin typeface="Arial"/>
              <a:ea typeface="Arial"/>
              <a:cs typeface="Arial"/>
              <a:sym typeface="Arial"/>
            </a:endParaRPr>
          </a:p>
          <a:p>
            <a:pPr marL="0" lvl="0" indent="0" algn="l" rtl="0">
              <a:lnSpc>
                <a:spcPct val="115000"/>
              </a:lnSpc>
              <a:spcBef>
                <a:spcPts val="0"/>
              </a:spcBef>
              <a:spcAft>
                <a:spcPts val="0"/>
              </a:spcAft>
              <a:buNone/>
            </a:pPr>
            <a:r>
              <a:rPr lang="ko-KR" sz="1000">
                <a:latin typeface="Arial"/>
                <a:ea typeface="Arial"/>
                <a:cs typeface="Arial"/>
                <a:sym typeface="Arial"/>
              </a:rPr>
              <a:t>Let's say we have three inputs to a model,</a:t>
            </a:r>
            <a:endParaRPr sz="1000">
              <a:latin typeface="Arial"/>
              <a:ea typeface="Arial"/>
              <a:cs typeface="Arial"/>
              <a:sym typeface="Arial"/>
            </a:endParaRPr>
          </a:p>
          <a:p>
            <a:pPr marL="0" lvl="0" indent="0" algn="l" rtl="0">
              <a:lnSpc>
                <a:spcPct val="115000"/>
              </a:lnSpc>
              <a:spcBef>
                <a:spcPts val="0"/>
              </a:spcBef>
              <a:spcAft>
                <a:spcPts val="0"/>
              </a:spcAft>
              <a:buNone/>
            </a:pPr>
            <a:r>
              <a:rPr lang="ko-KR" sz="1000">
                <a:latin typeface="Arial"/>
                <a:ea typeface="Arial"/>
                <a:cs typeface="Arial"/>
                <a:sym typeface="Arial"/>
              </a:rPr>
              <a:t>x1, x2, and x3, and that a1 and a2 are the neurons in our hidden layer, and a3 is the neuron in our output layer. Since it's the last layer, </a:t>
            </a:r>
            <a:endParaRPr sz="1000">
              <a:latin typeface="Arial"/>
              <a:ea typeface="Arial"/>
              <a:cs typeface="Arial"/>
              <a:sym typeface="Arial"/>
            </a:endParaRPr>
          </a:p>
          <a:p>
            <a:pPr marL="0" lvl="0" indent="0" algn="l" rtl="0">
              <a:lnSpc>
                <a:spcPct val="115000"/>
              </a:lnSpc>
              <a:spcBef>
                <a:spcPts val="0"/>
              </a:spcBef>
              <a:spcAft>
                <a:spcPts val="0"/>
              </a:spcAft>
              <a:buNone/>
            </a:pPr>
            <a:r>
              <a:rPr lang="ko-KR" sz="1000">
                <a:latin typeface="Arial"/>
                <a:ea typeface="Arial"/>
                <a:cs typeface="Arial"/>
                <a:sym typeface="Arial"/>
              </a:rPr>
              <a:t>it's also the result of the model.</a:t>
            </a:r>
            <a:endParaRPr sz="1000">
              <a:latin typeface="Arial"/>
              <a:ea typeface="Arial"/>
              <a:cs typeface="Arial"/>
              <a:sym typeface="Arial"/>
            </a:endParaRPr>
          </a:p>
          <a:p>
            <a:pPr marL="0" lvl="0" indent="0" algn="l" rtl="0">
              <a:lnSpc>
                <a:spcPct val="115000"/>
              </a:lnSpc>
              <a:spcBef>
                <a:spcPts val="0"/>
              </a:spcBef>
              <a:spcAft>
                <a:spcPts val="0"/>
              </a:spcAft>
              <a:buNone/>
            </a:pPr>
            <a:r>
              <a:rPr lang="ko-KR" sz="1000">
                <a:latin typeface="Arial"/>
                <a:ea typeface="Arial"/>
                <a:cs typeface="Arial"/>
                <a:sym typeface="Arial"/>
              </a:rPr>
              <a:t>Remember we said a layer has map that's applied to internal variables in it.</a:t>
            </a:r>
            <a:endParaRPr sz="1000">
              <a:latin typeface="Arial"/>
              <a:ea typeface="Arial"/>
              <a:cs typeface="Arial"/>
              <a:sym typeface="Arial"/>
            </a:endParaRPr>
          </a:p>
          <a:p>
            <a:pPr marL="0" lvl="0" indent="0" algn="l" rtl="0">
              <a:lnSpc>
                <a:spcPct val="115000"/>
              </a:lnSpc>
              <a:spcBef>
                <a:spcPts val="0"/>
              </a:spcBef>
              <a:spcAft>
                <a:spcPts val="0"/>
              </a:spcAft>
              <a:buNone/>
            </a:pPr>
            <a:r>
              <a:rPr lang="ko-KR" sz="1000">
                <a:latin typeface="Arial"/>
                <a:ea typeface="Arial"/>
                <a:cs typeface="Arial"/>
                <a:sym typeface="Arial"/>
              </a:rPr>
              <a:t>Well, the w's and the b's that you see</a:t>
            </a:r>
            <a:endParaRPr sz="1000">
              <a:latin typeface="Arial"/>
              <a:ea typeface="Arial"/>
              <a:cs typeface="Arial"/>
              <a:sym typeface="Arial"/>
            </a:endParaRPr>
          </a:p>
          <a:p>
            <a:pPr marL="0" lvl="0" indent="0" algn="l" rtl="0">
              <a:lnSpc>
                <a:spcPct val="115000"/>
              </a:lnSpc>
              <a:spcBef>
                <a:spcPts val="0"/>
              </a:spcBef>
              <a:spcAft>
                <a:spcPts val="0"/>
              </a:spcAft>
              <a:buNone/>
            </a:pPr>
            <a:r>
              <a:rPr lang="ko-KR" sz="1000">
                <a:latin typeface="Arial"/>
                <a:ea typeface="Arial"/>
                <a:cs typeface="Arial"/>
                <a:sym typeface="Arial"/>
              </a:rPr>
              <a:t>here within the neurons are the internal variables, also known as weights and biases.</a:t>
            </a:r>
            <a:endParaRPr sz="1000">
              <a:latin typeface="Arial"/>
              <a:ea typeface="Arial"/>
              <a:cs typeface="Arial"/>
              <a:sym typeface="Arial"/>
            </a:endParaRPr>
          </a:p>
        </p:txBody>
      </p:sp>
      <p:sp>
        <p:nvSpPr>
          <p:cNvPr id="1161" name="Google Shape;1161;g5995e21df2_0_85: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860088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g5995e21df2_0_98: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ko-KR" sz="1000">
                <a:latin typeface="Arial"/>
                <a:ea typeface="Arial"/>
                <a:cs typeface="Arial"/>
                <a:sym typeface="Arial"/>
              </a:rPr>
              <a:t>It's their values that get adjusted during the training process to enable the model to best match the inputs to the outputs.</a:t>
            </a:r>
            <a:endParaRPr sz="1000">
              <a:latin typeface="Arial"/>
              <a:ea typeface="Arial"/>
              <a:cs typeface="Arial"/>
              <a:sym typeface="Arial"/>
            </a:endParaRPr>
          </a:p>
        </p:txBody>
      </p:sp>
      <p:sp>
        <p:nvSpPr>
          <p:cNvPr id="1171" name="Google Shape;1171;g5995e21df2_0_98: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824668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5995e21df2_0_110: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ko-KR" sz="1000">
                <a:latin typeface="Arial"/>
                <a:ea typeface="Arial"/>
                <a:cs typeface="Arial"/>
                <a:sym typeface="Arial"/>
              </a:rPr>
              <a:t>So the w's and the b's are the weights and the biases of our model. </a:t>
            </a:r>
            <a:endParaRPr sz="1000">
              <a:latin typeface="Arial"/>
              <a:ea typeface="Arial"/>
              <a:cs typeface="Arial"/>
              <a:sym typeface="Arial"/>
            </a:endParaRPr>
          </a:p>
        </p:txBody>
      </p:sp>
      <p:sp>
        <p:nvSpPr>
          <p:cNvPr id="1181" name="Google Shape;1181;g5995e21df2_0_110: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59324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5995e21df2_0_122: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ko-KR" sz="1000">
                <a:latin typeface="Arial"/>
                <a:ea typeface="Arial"/>
                <a:cs typeface="Arial"/>
                <a:sym typeface="Arial"/>
              </a:rPr>
              <a:t>moves to a3</a:t>
            </a:r>
            <a:endParaRPr sz="1000">
              <a:latin typeface="Arial"/>
              <a:ea typeface="Arial"/>
              <a:cs typeface="Arial"/>
              <a:sym typeface="Arial"/>
            </a:endParaRPr>
          </a:p>
        </p:txBody>
      </p:sp>
      <p:sp>
        <p:nvSpPr>
          <p:cNvPr id="1191" name="Google Shape;1191;g5995e21df2_0_122: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249261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g5995e21df2_0_133: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ko-KR" sz="1000">
                <a:latin typeface="Arial"/>
                <a:ea typeface="Arial"/>
                <a:cs typeface="Arial"/>
                <a:sym typeface="Arial"/>
              </a:rPr>
              <a:t>Here you can see the math going on in a dense layer. For example, the output value of neuron a1 is calculated by multiplying the input x1 with weight w11, and then adding input x2 multiplied by weight w12, and then adding input x3 multiplied by w13, and then add the signal weight b1.</a:t>
            </a:r>
            <a:endParaRPr sz="1000">
              <a:latin typeface="Arial"/>
              <a:ea typeface="Arial"/>
              <a:cs typeface="Arial"/>
              <a:sym typeface="Arial"/>
            </a:endParaRPr>
          </a:p>
        </p:txBody>
      </p:sp>
      <p:sp>
        <p:nvSpPr>
          <p:cNvPr id="1201" name="Google Shape;1201;g5995e21df2_0_133: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19880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5995e21df2_0_147: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ko-KR" sz="1000">
                <a:latin typeface="Arial"/>
                <a:ea typeface="Arial"/>
                <a:cs typeface="Arial"/>
                <a:sym typeface="Arial"/>
              </a:rPr>
              <a:t>a1 calculation</a:t>
            </a:r>
            <a:endParaRPr sz="1000">
              <a:latin typeface="Arial"/>
              <a:ea typeface="Arial"/>
              <a:cs typeface="Arial"/>
              <a:sym typeface="Arial"/>
            </a:endParaRPr>
          </a:p>
        </p:txBody>
      </p:sp>
      <p:sp>
        <p:nvSpPr>
          <p:cNvPr id="1211" name="Google Shape;1211;g5995e21df2_0_147: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387583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g5995e21df2_0_158: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ko-KR" sz="1000">
                <a:latin typeface="Arial"/>
                <a:ea typeface="Arial"/>
                <a:cs typeface="Arial"/>
                <a:sym typeface="Arial"/>
              </a:rPr>
              <a:t>a3 calculation</a:t>
            </a:r>
            <a:endParaRPr sz="1000">
              <a:latin typeface="Arial"/>
              <a:ea typeface="Arial"/>
              <a:cs typeface="Arial"/>
              <a:sym typeface="Arial"/>
            </a:endParaRPr>
          </a:p>
        </p:txBody>
      </p:sp>
      <p:sp>
        <p:nvSpPr>
          <p:cNvPr id="1221" name="Google Shape;1221;g5995e21df2_0_158: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488614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5995e21df2_0_169: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ko-KR" sz="1000">
                <a:latin typeface="Arial"/>
                <a:ea typeface="Arial"/>
                <a:cs typeface="Arial"/>
                <a:sym typeface="Arial"/>
              </a:rPr>
              <a:t>Similarly, in order to calculate the output value a3, we multiply the result of a1 with weight w31, and then add the result of a2 multiplied by w32, and then add the single weight b3.</a:t>
            </a:r>
            <a:endParaRPr sz="1000">
              <a:latin typeface="Arial"/>
              <a:ea typeface="Arial"/>
              <a:cs typeface="Arial"/>
              <a:sym typeface="Arial"/>
            </a:endParaRPr>
          </a:p>
          <a:p>
            <a:pPr marL="0" lvl="0" indent="0" algn="l" rtl="0">
              <a:lnSpc>
                <a:spcPct val="115000"/>
              </a:lnSpc>
              <a:spcBef>
                <a:spcPts val="0"/>
              </a:spcBef>
              <a:spcAft>
                <a:spcPts val="0"/>
              </a:spcAft>
              <a:buNone/>
            </a:pPr>
            <a:r>
              <a:rPr lang="ko-KR" sz="1000">
                <a:latin typeface="Arial"/>
                <a:ea typeface="Arial"/>
                <a:cs typeface="Arial"/>
                <a:sym typeface="Arial"/>
              </a:rPr>
              <a:t>As we talked about before, what happens in the training process is that these weights and biases are being tuned to the best possible values to be able to match the inputs to the outputs.</a:t>
            </a:r>
            <a:endParaRPr sz="1000">
              <a:latin typeface="Arial"/>
              <a:ea typeface="Arial"/>
              <a:cs typeface="Arial"/>
              <a:sym typeface="Arial"/>
            </a:endParaRPr>
          </a:p>
          <a:p>
            <a:pPr marL="0" lvl="0" indent="0" algn="l" rtl="0">
              <a:lnSpc>
                <a:spcPct val="115000"/>
              </a:lnSpc>
              <a:spcBef>
                <a:spcPts val="0"/>
              </a:spcBef>
              <a:spcAft>
                <a:spcPts val="0"/>
              </a:spcAft>
              <a:buNone/>
            </a:pPr>
            <a:r>
              <a:rPr lang="ko-KR" sz="1000">
                <a:latin typeface="Arial"/>
                <a:ea typeface="Arial"/>
                <a:cs typeface="Arial"/>
                <a:sym typeface="Arial"/>
              </a:rPr>
              <a:t>What's important to note however, is that the math never changes. In other words, the training process only changes the w and b variables to be able to match the input to the output.</a:t>
            </a:r>
            <a:endParaRPr sz="1000">
              <a:latin typeface="Arial"/>
              <a:ea typeface="Arial"/>
              <a:cs typeface="Arial"/>
              <a:sym typeface="Arial"/>
            </a:endParaRPr>
          </a:p>
          <a:p>
            <a:pPr marL="0" lvl="0" indent="0" algn="l" rtl="0">
              <a:lnSpc>
                <a:spcPct val="115000"/>
              </a:lnSpc>
              <a:spcBef>
                <a:spcPts val="0"/>
              </a:spcBef>
              <a:spcAft>
                <a:spcPts val="0"/>
              </a:spcAft>
              <a:buNone/>
            </a:pPr>
            <a:r>
              <a:rPr lang="ko-KR" sz="1000">
                <a:latin typeface="Arial"/>
                <a:ea typeface="Arial"/>
                <a:cs typeface="Arial"/>
                <a:sym typeface="Arial"/>
              </a:rPr>
              <a:t>When you start with machine learning, it may seem strange that this actually works, but that's conceptually how machine learning works.</a:t>
            </a:r>
            <a:endParaRPr sz="1000">
              <a:latin typeface="Arial"/>
              <a:ea typeface="Arial"/>
              <a:cs typeface="Arial"/>
              <a:sym typeface="Arial"/>
            </a:endParaRPr>
          </a:p>
          <a:p>
            <a:pPr marL="0" lvl="0" indent="0" algn="l" rtl="0">
              <a:lnSpc>
                <a:spcPct val="115000"/>
              </a:lnSpc>
              <a:spcBef>
                <a:spcPts val="0"/>
              </a:spcBef>
              <a:spcAft>
                <a:spcPts val="0"/>
              </a:spcAft>
              <a:buNone/>
            </a:pPr>
            <a:endParaRPr sz="1000">
              <a:latin typeface="Arial"/>
              <a:ea typeface="Arial"/>
              <a:cs typeface="Arial"/>
              <a:sym typeface="Arial"/>
            </a:endParaRPr>
          </a:p>
          <a:p>
            <a:pPr marL="0" lvl="0" indent="0" algn="l" rtl="0">
              <a:lnSpc>
                <a:spcPct val="115000"/>
              </a:lnSpc>
              <a:spcBef>
                <a:spcPts val="0"/>
              </a:spcBef>
              <a:spcAft>
                <a:spcPts val="0"/>
              </a:spcAft>
              <a:buNone/>
            </a:pPr>
            <a:endParaRPr sz="1000">
              <a:latin typeface="Arial"/>
              <a:ea typeface="Arial"/>
              <a:cs typeface="Arial"/>
              <a:sym typeface="Arial"/>
            </a:endParaRPr>
          </a:p>
        </p:txBody>
      </p:sp>
      <p:sp>
        <p:nvSpPr>
          <p:cNvPr id="1231" name="Google Shape;1231;g5995e21df2_0_169: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848485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Google Shape;1240;g5995e21df2_0_189: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ko-KR" sz="1000">
                <a:latin typeface="Arial"/>
                <a:ea typeface="Arial"/>
                <a:cs typeface="Arial"/>
                <a:sym typeface="Arial"/>
              </a:rPr>
              <a:t>Let's now get back to our example converting Celsius to Fahrenheit. With the single neuron,</a:t>
            </a:r>
            <a:endParaRPr sz="1000">
              <a:latin typeface="Arial"/>
              <a:ea typeface="Arial"/>
              <a:cs typeface="Arial"/>
              <a:sym typeface="Arial"/>
            </a:endParaRPr>
          </a:p>
          <a:p>
            <a:pPr marL="0" lvl="0" indent="0" algn="l" rtl="0">
              <a:lnSpc>
                <a:spcPct val="115000"/>
              </a:lnSpc>
              <a:spcBef>
                <a:spcPts val="0"/>
              </a:spcBef>
              <a:spcAft>
                <a:spcPts val="0"/>
              </a:spcAft>
              <a:buNone/>
            </a:pPr>
            <a:r>
              <a:rPr lang="ko-KR" sz="1000">
                <a:latin typeface="Arial"/>
                <a:ea typeface="Arial"/>
                <a:cs typeface="Arial"/>
                <a:sym typeface="Arial"/>
              </a:rPr>
              <a:t>we only have one weight, w11 and b1 available to tune. But you know what? </a:t>
            </a:r>
            <a:endParaRPr sz="1000">
              <a:latin typeface="Arial"/>
              <a:ea typeface="Arial"/>
              <a:cs typeface="Arial"/>
              <a:sym typeface="Arial"/>
            </a:endParaRPr>
          </a:p>
        </p:txBody>
      </p:sp>
      <p:sp>
        <p:nvSpPr>
          <p:cNvPr id="1241" name="Google Shape;1241;g5995e21df2_0_189: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629060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g5995e21df2_0_203: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ko-KR" sz="1000">
                <a:latin typeface="Arial"/>
                <a:ea typeface="Arial"/>
                <a:cs typeface="Arial"/>
                <a:sym typeface="Arial"/>
              </a:rPr>
              <a:t>That's exactly what we needed to solve the Celsius and Fahrenheit problems since the formula to convert Celsius to Fahrenheit is the linear equation F equals C, times 1.8, plus 32.</a:t>
            </a:r>
            <a:endParaRPr sz="1000">
              <a:latin typeface="Arial"/>
              <a:ea typeface="Arial"/>
              <a:cs typeface="Arial"/>
              <a:sym typeface="Arial"/>
            </a:endParaRPr>
          </a:p>
          <a:p>
            <a:pPr marL="0" lvl="0" indent="0" algn="l" rtl="0">
              <a:lnSpc>
                <a:spcPct val="115000"/>
              </a:lnSpc>
              <a:spcBef>
                <a:spcPts val="0"/>
              </a:spcBef>
              <a:spcAft>
                <a:spcPts val="0"/>
              </a:spcAft>
              <a:buNone/>
            </a:pPr>
            <a:r>
              <a:rPr lang="ko-KR" sz="1000">
                <a:latin typeface="Arial"/>
                <a:ea typeface="Arial"/>
                <a:cs typeface="Arial"/>
                <a:sym typeface="Arial"/>
              </a:rPr>
              <a:t>If weight w11 is set to 1.8, and b1 to 32, then we would have exactly the formula to solve this conversion problem. </a:t>
            </a:r>
            <a:endParaRPr sz="1000">
              <a:latin typeface="Arial"/>
              <a:ea typeface="Arial"/>
              <a:cs typeface="Arial"/>
              <a:sym typeface="Arial"/>
            </a:endParaRPr>
          </a:p>
        </p:txBody>
      </p:sp>
      <p:sp>
        <p:nvSpPr>
          <p:cNvPr id="1251" name="Google Shape;1251;g5995e21df2_0_203: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1669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59861d1ffc_0_256: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g59861d1ffc_0_256: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309999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Google Shape;1260;g5995e21df2_0_215: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ko-KR" sz="1000">
                <a:latin typeface="Arial"/>
                <a:ea typeface="Arial"/>
                <a:cs typeface="Arial"/>
                <a:sym typeface="Arial"/>
              </a:rPr>
              <a:t>In fact, when we look at the printout from the Colab, you can see that our weight and bias get tuned to the correct values to solve Celsius to Fahrenheit conversion. Namely, the weight is tuned to close to 1.8, and the bias is 32.</a:t>
            </a:r>
            <a:endParaRPr sz="1000">
              <a:latin typeface="Arial"/>
              <a:ea typeface="Arial"/>
              <a:cs typeface="Arial"/>
              <a:sym typeface="Arial"/>
            </a:endParaRPr>
          </a:p>
          <a:p>
            <a:pPr marL="0" lvl="0" indent="0" algn="l" rtl="0">
              <a:lnSpc>
                <a:spcPct val="115000"/>
              </a:lnSpc>
              <a:spcBef>
                <a:spcPts val="0"/>
              </a:spcBef>
              <a:spcAft>
                <a:spcPts val="0"/>
              </a:spcAft>
              <a:buNone/>
            </a:pPr>
            <a:r>
              <a:rPr lang="ko-KR" sz="1000">
                <a:latin typeface="Arial"/>
                <a:ea typeface="Arial"/>
                <a:cs typeface="Arial"/>
                <a:sym typeface="Arial"/>
              </a:rPr>
              <a:t>However, we created this example just to show you this exact mapping. When doing practical machine learning, we can never match the variable against the target algorithm like this. How could we? We don't even know the target algorithm.</a:t>
            </a:r>
            <a:endParaRPr sz="1000">
              <a:latin typeface="Arial"/>
              <a:ea typeface="Arial"/>
              <a:cs typeface="Arial"/>
              <a:sym typeface="Arial"/>
            </a:endParaRPr>
          </a:p>
          <a:p>
            <a:pPr marL="0" lvl="0" indent="0" algn="l" rtl="0">
              <a:lnSpc>
                <a:spcPct val="115000"/>
              </a:lnSpc>
              <a:spcBef>
                <a:spcPts val="0"/>
              </a:spcBef>
              <a:spcAft>
                <a:spcPts val="0"/>
              </a:spcAft>
              <a:buNone/>
            </a:pPr>
            <a:r>
              <a:rPr lang="ko-KR" sz="1000">
                <a:latin typeface="Arial"/>
                <a:ea typeface="Arial"/>
                <a:cs typeface="Arial"/>
                <a:sym typeface="Arial"/>
              </a:rPr>
              <a:t>That's why we use machine learning in the first place. Otherwise, we would just hard code the algorithm as a function. So let's look at how we would approach this problem in real life.</a:t>
            </a:r>
            <a:endParaRPr sz="1000">
              <a:latin typeface="Arial"/>
              <a:ea typeface="Arial"/>
              <a:cs typeface="Arial"/>
              <a:sym typeface="Arial"/>
            </a:endParaRPr>
          </a:p>
          <a:p>
            <a:pPr marL="0" lvl="0" indent="0" algn="l" rtl="0">
              <a:lnSpc>
                <a:spcPct val="115000"/>
              </a:lnSpc>
              <a:spcBef>
                <a:spcPts val="0"/>
              </a:spcBef>
              <a:spcAft>
                <a:spcPts val="0"/>
              </a:spcAft>
              <a:buNone/>
            </a:pPr>
            <a:r>
              <a:rPr lang="ko-KR" sz="1000">
                <a:latin typeface="Arial"/>
                <a:ea typeface="Arial"/>
                <a:cs typeface="Arial"/>
                <a:sym typeface="Arial"/>
              </a:rPr>
              <a:t>Without knowing the target algorithm, we would just give a model a number of layers and weights to tune. Then, we just hope the model will be able to figure out how to tune the model algorithm to match the input to the output.</a:t>
            </a:r>
            <a:endParaRPr sz="1000">
              <a:latin typeface="Arial"/>
              <a:ea typeface="Arial"/>
              <a:cs typeface="Arial"/>
              <a:sym typeface="Arial"/>
            </a:endParaRPr>
          </a:p>
          <a:p>
            <a:pPr marL="0" lvl="0" indent="0" algn="l" rtl="0">
              <a:lnSpc>
                <a:spcPct val="115000"/>
              </a:lnSpc>
              <a:spcBef>
                <a:spcPts val="0"/>
              </a:spcBef>
              <a:spcAft>
                <a:spcPts val="0"/>
              </a:spcAft>
              <a:buNone/>
            </a:pPr>
            <a:endParaRPr sz="1000">
              <a:latin typeface="Arial"/>
              <a:ea typeface="Arial"/>
              <a:cs typeface="Arial"/>
              <a:sym typeface="Arial"/>
            </a:endParaRPr>
          </a:p>
          <a:p>
            <a:pPr marL="0" lvl="0" indent="0" algn="l" rtl="0">
              <a:lnSpc>
                <a:spcPct val="115000"/>
              </a:lnSpc>
              <a:spcBef>
                <a:spcPts val="0"/>
              </a:spcBef>
              <a:spcAft>
                <a:spcPts val="0"/>
              </a:spcAft>
              <a:buNone/>
            </a:pPr>
            <a:endParaRPr sz="1000">
              <a:latin typeface="Arial"/>
              <a:ea typeface="Arial"/>
              <a:cs typeface="Arial"/>
              <a:sym typeface="Arial"/>
            </a:endParaRPr>
          </a:p>
        </p:txBody>
      </p:sp>
      <p:sp>
        <p:nvSpPr>
          <p:cNvPr id="1261" name="Google Shape;1261;g5995e21df2_0_215: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077867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g5995e21df2_0_225: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endParaRPr sz="1000">
              <a:latin typeface="Arial"/>
              <a:ea typeface="Arial"/>
              <a:cs typeface="Arial"/>
              <a:sym typeface="Arial"/>
            </a:endParaRPr>
          </a:p>
        </p:txBody>
      </p:sp>
      <p:sp>
        <p:nvSpPr>
          <p:cNvPr id="1270" name="Google Shape;1270;g5995e21df2_0_225: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233684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g5995e21df2_0_236: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ko-KR" sz="1000">
                <a:latin typeface="Arial"/>
                <a:ea typeface="Arial"/>
                <a:cs typeface="Arial"/>
                <a:sym typeface="Arial"/>
              </a:rPr>
              <a:t>As you can see in this example, it also successfully did so with this model having three layers and lots more neurons. Looking at the weights now, you can see that there's no direct mapping between them and the conversion formula.</a:t>
            </a:r>
            <a:endParaRPr sz="1000">
              <a:latin typeface="Arial"/>
              <a:ea typeface="Arial"/>
              <a:cs typeface="Arial"/>
              <a:sym typeface="Arial"/>
            </a:endParaRPr>
          </a:p>
          <a:p>
            <a:pPr marL="0" lvl="0" indent="0" algn="l" rtl="0">
              <a:lnSpc>
                <a:spcPct val="115000"/>
              </a:lnSpc>
              <a:spcBef>
                <a:spcPts val="0"/>
              </a:spcBef>
              <a:spcAft>
                <a:spcPts val="0"/>
              </a:spcAft>
              <a:buNone/>
            </a:pPr>
            <a:r>
              <a:rPr lang="ko-KR" sz="1000">
                <a:latin typeface="Arial"/>
                <a:ea typeface="Arial"/>
                <a:cs typeface="Arial"/>
                <a:sym typeface="Arial"/>
              </a:rPr>
              <a:t>In general, when we do machine learning, we typically just try different neural networks with different numbers of layers and neurons in a trial and error away, and see if the model is able to solve the problem during the training phase.</a:t>
            </a:r>
            <a:endParaRPr sz="1000">
              <a:latin typeface="Arial"/>
              <a:ea typeface="Arial"/>
              <a:cs typeface="Arial"/>
              <a:sym typeface="Arial"/>
            </a:endParaRPr>
          </a:p>
          <a:p>
            <a:pPr marL="0" lvl="0" indent="0" algn="l" rtl="0">
              <a:lnSpc>
                <a:spcPct val="115000"/>
              </a:lnSpc>
              <a:spcBef>
                <a:spcPts val="0"/>
              </a:spcBef>
              <a:spcAft>
                <a:spcPts val="0"/>
              </a:spcAft>
              <a:buNone/>
            </a:pPr>
            <a:endParaRPr sz="1000">
              <a:latin typeface="Arial"/>
              <a:ea typeface="Arial"/>
              <a:cs typeface="Arial"/>
              <a:sym typeface="Arial"/>
            </a:endParaRPr>
          </a:p>
          <a:p>
            <a:pPr marL="0" lvl="0" indent="0" algn="l" rtl="0">
              <a:lnSpc>
                <a:spcPct val="115000"/>
              </a:lnSpc>
              <a:spcBef>
                <a:spcPts val="0"/>
              </a:spcBef>
              <a:spcAft>
                <a:spcPts val="0"/>
              </a:spcAft>
              <a:buNone/>
            </a:pPr>
            <a:endParaRPr sz="1000">
              <a:latin typeface="Arial"/>
              <a:ea typeface="Arial"/>
              <a:cs typeface="Arial"/>
              <a:sym typeface="Arial"/>
            </a:endParaRPr>
          </a:p>
        </p:txBody>
      </p:sp>
      <p:sp>
        <p:nvSpPr>
          <p:cNvPr id="1280" name="Google Shape;1280;g5995e21df2_0_236: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793422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5995e21df2_0_248: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ko-KR" sz="1000">
                <a:latin typeface="Arial"/>
                <a:ea typeface="Arial"/>
                <a:cs typeface="Arial"/>
                <a:sym typeface="Arial"/>
              </a:rPr>
              <a:t>previous page output screen capture.</a:t>
            </a:r>
            <a:endParaRPr sz="1000">
              <a:latin typeface="Arial"/>
              <a:ea typeface="Arial"/>
              <a:cs typeface="Arial"/>
              <a:sym typeface="Arial"/>
            </a:endParaRPr>
          </a:p>
          <a:p>
            <a:pPr marL="0" lvl="0" indent="0" algn="l" rtl="0">
              <a:lnSpc>
                <a:spcPct val="115000"/>
              </a:lnSpc>
              <a:spcBef>
                <a:spcPts val="0"/>
              </a:spcBef>
              <a:spcAft>
                <a:spcPts val="0"/>
              </a:spcAft>
              <a:buNone/>
            </a:pPr>
            <a:r>
              <a:rPr lang="ko-KR" sz="1000">
                <a:latin typeface="Arial"/>
                <a:ea typeface="Arial"/>
                <a:cs typeface="Arial"/>
                <a:sym typeface="Arial"/>
              </a:rPr>
              <a:t>You will see a more concrete example of this in the next exercise.</a:t>
            </a:r>
            <a:endParaRPr sz="1000">
              <a:latin typeface="Arial"/>
              <a:ea typeface="Arial"/>
              <a:cs typeface="Arial"/>
              <a:sym typeface="Arial"/>
            </a:endParaRPr>
          </a:p>
          <a:p>
            <a:pPr marL="0" lvl="0" indent="0" algn="l" rtl="0">
              <a:lnSpc>
                <a:spcPct val="115000"/>
              </a:lnSpc>
              <a:spcBef>
                <a:spcPts val="0"/>
              </a:spcBef>
              <a:spcAft>
                <a:spcPts val="0"/>
              </a:spcAft>
              <a:buNone/>
            </a:pPr>
            <a:endParaRPr sz="1000">
              <a:latin typeface="Arial"/>
              <a:ea typeface="Arial"/>
              <a:cs typeface="Arial"/>
              <a:sym typeface="Arial"/>
            </a:endParaRPr>
          </a:p>
        </p:txBody>
      </p:sp>
      <p:sp>
        <p:nvSpPr>
          <p:cNvPr id="1290" name="Google Shape;1290;g5995e21df2_0_248: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779393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g5cb2c98e12_0_13: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solidFill>
                <a:srgbClr val="5E6066"/>
              </a:solidFill>
              <a:latin typeface="Arial"/>
              <a:ea typeface="Arial"/>
              <a:cs typeface="Arial"/>
              <a:sym typeface="Arial"/>
            </a:endParaRPr>
          </a:p>
        </p:txBody>
      </p:sp>
      <p:sp>
        <p:nvSpPr>
          <p:cNvPr id="1300" name="Google Shape;1300;g5cb2c98e12_0_13: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4045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9861d1ffc_0_267: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g59861d1ffc_0_267: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76282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59861d1ffc_0_298: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ko-KR" sz="1000">
                <a:latin typeface="Arial"/>
                <a:ea typeface="Arial"/>
                <a:cs typeface="Arial"/>
                <a:sym typeface="Arial"/>
              </a:rPr>
              <a:t>Countries that use Fahrenheit:</a:t>
            </a:r>
            <a:endParaRPr sz="1000">
              <a:latin typeface="Arial"/>
              <a:ea typeface="Arial"/>
              <a:cs typeface="Arial"/>
              <a:sym typeface="Arial"/>
            </a:endParaRPr>
          </a:p>
          <a:p>
            <a:pPr marL="0" lvl="0" indent="0" algn="l" rtl="0">
              <a:lnSpc>
                <a:spcPct val="115000"/>
              </a:lnSpc>
              <a:spcBef>
                <a:spcPts val="0"/>
              </a:spcBef>
              <a:spcAft>
                <a:spcPts val="0"/>
              </a:spcAft>
              <a:buNone/>
            </a:pPr>
            <a:r>
              <a:rPr lang="ko-KR" sz="1000">
                <a:latin typeface="Arial"/>
                <a:ea typeface="Arial"/>
                <a:cs typeface="Arial"/>
                <a:sym typeface="Arial"/>
              </a:rPr>
              <a:t>United States, Bahamas, Cayman Islands, Liberia, Palau</a:t>
            </a:r>
            <a:endParaRPr sz="1000">
              <a:latin typeface="Arial"/>
              <a:ea typeface="Arial"/>
              <a:cs typeface="Arial"/>
              <a:sym typeface="Arial"/>
            </a:endParaRPr>
          </a:p>
          <a:p>
            <a:pPr marL="0" lvl="0" indent="0" algn="l" rtl="0">
              <a:lnSpc>
                <a:spcPct val="115000"/>
              </a:lnSpc>
              <a:spcBef>
                <a:spcPts val="0"/>
              </a:spcBef>
              <a:spcAft>
                <a:spcPts val="0"/>
              </a:spcAft>
              <a:buNone/>
            </a:pPr>
            <a:r>
              <a:rPr lang="ko-KR" sz="1000">
                <a:latin typeface="Arial"/>
                <a:ea typeface="Arial"/>
                <a:cs typeface="Arial"/>
                <a:sym typeface="Arial"/>
              </a:rPr>
              <a:t>The Federated States of Micronesia, Marshall Islands</a:t>
            </a:r>
            <a:endParaRPr sz="1000">
              <a:latin typeface="Arial"/>
              <a:ea typeface="Arial"/>
              <a:cs typeface="Arial"/>
              <a:sym typeface="Arial"/>
            </a:endParaRPr>
          </a:p>
        </p:txBody>
      </p:sp>
      <p:sp>
        <p:nvSpPr>
          <p:cNvPr id="304" name="Google Shape;304;g59861d1ffc_0_298: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3048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59861d1ffc_0_287: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g59861d1ffc_0_287: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1365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59861d1ffc_0_311: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g59861d1ffc_0_311: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3417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9861d1ffc_0_323: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4" name="Google Shape;334;g59861d1ffc_0_323: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31053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59861d1ffc_0_334: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4" name="Google Shape;344;g59861d1ffc_0_334: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76537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59861d1ffc_0_346: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4" name="Google Shape;354;g59861d1ffc_0_346: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30297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59861d1ffc_0_357: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g59861d1ffc_0_357: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0451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2:notes"/>
          <p:cNvSpPr txBox="1">
            <a:spLocks noGrp="1"/>
          </p:cNvSpPr>
          <p:nvPr>
            <p:ph type="body" idx="1"/>
          </p:nvPr>
        </p:nvSpPr>
        <p:spPr>
          <a:xfrm>
            <a:off x="673100" y="4748213"/>
            <a:ext cx="5389563" cy="38846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2: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6113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59861d1ffc_0_368: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 name="Google Shape;374;g59861d1ffc_0_368: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83223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59861d1ffc_0_379: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g59861d1ffc_0_379: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9218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59861d1ffc_0_388: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3" name="Google Shape;393;g59861d1ffc_0_388: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63724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59861d1ffc_0_402: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3" name="Google Shape;403;g59861d1ffc_0_402: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91333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59861d1ffc_0_413: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3" name="Google Shape;413;g59861d1ffc_0_413: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89321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59861d1ffc_0_426: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g59861d1ffc_0_426: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46812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59861d1ffc_0_446: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3" name="Google Shape;433;g59861d1ffc_0_446: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77187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59861d1ffc_0_459: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3" name="Google Shape;443;g59861d1ffc_0_459: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68267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59861d1ffc_0_471: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3" name="Google Shape;453;g59861d1ffc_0_471: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48226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59861d1ffc_0_483: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ko-KR" sz="1100">
                <a:latin typeface="Arial"/>
                <a:ea typeface="Arial"/>
                <a:cs typeface="Arial"/>
                <a:sym typeface="Arial"/>
              </a:rPr>
              <a:t>In order for the neural network to learn the correct relationship between the inputs and the outputs, we have to train it. We train our neural network by repeatedly letting the network try to map the input to the output.</a:t>
            </a:r>
            <a:endParaRPr/>
          </a:p>
        </p:txBody>
      </p:sp>
      <p:sp>
        <p:nvSpPr>
          <p:cNvPr id="463" name="Google Shape;463;g59861d1ffc_0_483: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3125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59861d1ffc_0_72: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g59861d1ffc_0_72: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59732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59861d1ffc_0_496: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ko-KR" sz="1100">
                <a:latin typeface="Arial"/>
                <a:ea typeface="Arial"/>
                <a:cs typeface="Arial"/>
                <a:sym typeface="Arial"/>
              </a:rPr>
              <a:t>While training, tuning the internal variables in the layers until the network learns to produce the output given the inputs.</a:t>
            </a:r>
            <a:endParaRPr sz="1100">
              <a:latin typeface="Arial"/>
              <a:ea typeface="Arial"/>
              <a:cs typeface="Arial"/>
              <a:sym typeface="Arial"/>
            </a:endParaRPr>
          </a:p>
          <a:p>
            <a:pPr marL="0" lvl="0" indent="0" algn="l" rtl="0">
              <a:lnSpc>
                <a:spcPct val="115000"/>
              </a:lnSpc>
              <a:spcBef>
                <a:spcPts val="0"/>
              </a:spcBef>
              <a:spcAft>
                <a:spcPts val="0"/>
              </a:spcAft>
              <a:buNone/>
            </a:pPr>
            <a:endParaRPr/>
          </a:p>
        </p:txBody>
      </p:sp>
      <p:sp>
        <p:nvSpPr>
          <p:cNvPr id="473" name="Google Shape;473;g59861d1ffc_0_496: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95563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59861d1ffc_0_507: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ko-KR" sz="1100">
                <a:latin typeface="Arial"/>
                <a:ea typeface="Arial"/>
                <a:cs typeface="Arial"/>
                <a:sym typeface="Arial"/>
              </a:rPr>
              <a:t>As we will see, the training process to teach the network to tune it's internal variables is performed for thousands or even millions of</a:t>
            </a:r>
            <a:endParaRPr sz="1100">
              <a:latin typeface="Arial"/>
              <a:ea typeface="Arial"/>
              <a:cs typeface="Arial"/>
              <a:sym typeface="Arial"/>
            </a:endParaRPr>
          </a:p>
          <a:p>
            <a:pPr marL="0" lvl="0" indent="0" algn="l" rtl="0">
              <a:lnSpc>
                <a:spcPct val="115000"/>
              </a:lnSpc>
              <a:spcBef>
                <a:spcPts val="0"/>
              </a:spcBef>
              <a:spcAft>
                <a:spcPts val="0"/>
              </a:spcAft>
              <a:buNone/>
            </a:pPr>
            <a:r>
              <a:rPr lang="ko-KR" sz="1100">
                <a:latin typeface="Arial"/>
                <a:ea typeface="Arial"/>
                <a:cs typeface="Arial"/>
                <a:sym typeface="Arial"/>
              </a:rPr>
              <a:t>iterations over the input and the output data.</a:t>
            </a:r>
            <a:endParaRPr sz="1100">
              <a:latin typeface="Arial"/>
              <a:ea typeface="Arial"/>
              <a:cs typeface="Arial"/>
              <a:sym typeface="Arial"/>
            </a:endParaRPr>
          </a:p>
          <a:p>
            <a:pPr marL="0" lvl="0" indent="0" algn="l" rtl="0">
              <a:lnSpc>
                <a:spcPct val="115000"/>
              </a:lnSpc>
              <a:spcBef>
                <a:spcPts val="0"/>
              </a:spcBef>
              <a:spcAft>
                <a:spcPts val="0"/>
              </a:spcAft>
              <a:buNone/>
            </a:pPr>
            <a:r>
              <a:rPr lang="ko-KR" sz="1100">
                <a:latin typeface="Arial"/>
                <a:ea typeface="Arial"/>
                <a:cs typeface="Arial"/>
                <a:sym typeface="Arial"/>
              </a:rPr>
              <a:t>In very simple terms, you can think of the machine learning algorithm as a function that can tune variables in order to correctly map some inputs to some outputs. </a:t>
            </a:r>
            <a:endParaRPr sz="1100">
              <a:latin typeface="Arial"/>
              <a:ea typeface="Arial"/>
              <a:cs typeface="Arial"/>
              <a:sym typeface="Arial"/>
            </a:endParaRPr>
          </a:p>
          <a:p>
            <a:pPr marL="0" lvl="0" indent="0" algn="l" rtl="0">
              <a:lnSpc>
                <a:spcPct val="115000"/>
              </a:lnSpc>
              <a:spcBef>
                <a:spcPts val="0"/>
              </a:spcBef>
              <a:spcAft>
                <a:spcPts val="0"/>
              </a:spcAft>
              <a:buNone/>
            </a:pPr>
            <a:endParaRPr sz="1100">
              <a:latin typeface="Arial"/>
              <a:ea typeface="Arial"/>
              <a:cs typeface="Arial"/>
              <a:sym typeface="Arial"/>
            </a:endParaRPr>
          </a:p>
        </p:txBody>
      </p:sp>
      <p:sp>
        <p:nvSpPr>
          <p:cNvPr id="483" name="Google Shape;483;g59861d1ffc_0_507: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31883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9861d1ffc_0_526: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이 exercise는 인공신경망, 즉 딥러닝이 어떻게 작동되는지는 아주 기초적인 모델로 연습합니다.</a:t>
            </a:r>
            <a:endParaRPr/>
          </a:p>
        </p:txBody>
      </p:sp>
      <p:sp>
        <p:nvSpPr>
          <p:cNvPr id="493" name="Google Shape;493;g59861d1ffc_0_526: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62616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5c943876b6_0_20: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전 시간에 했던것과 조금 다른것. 다음시간에 할 인공신경망에 직접적으로 사용되는 기능을 중접적으로</a:t>
            </a: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500" name="Google Shape;500;g5c943876b6_0_20: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89027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5c943876b6_0_30: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전 시간에 했던것과 조금 다른것. 다음시간에 할 인공신경망에 직접적으로 사용되는 기능을 중접적으로</a:t>
            </a: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510" name="Google Shape;510;g5c943876b6_0_30: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48856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59861d1ffc_1_97: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0" name="Google Shape;520;g59861d1ffc_1_97: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27710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598ff52f04_0_0: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9" name="Google Shape;529;g598ff52f04_0_0: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86447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598ff52f0d_0_4: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9" name="Google Shape;539;g598ff52f0d_0_4: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06873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598ff52f0d_0_14: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ko-KR" sz="1000">
                <a:latin typeface="Arial"/>
                <a:ea typeface="Arial"/>
                <a:cs typeface="Arial"/>
                <a:sym typeface="Arial"/>
              </a:rPr>
              <a:t>from __future__ import absolute_import</a:t>
            </a:r>
            <a:endParaRPr sz="10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ko-KR" sz="1000">
                <a:latin typeface="Arial"/>
                <a:ea typeface="Arial"/>
                <a:cs typeface="Arial"/>
                <a:sym typeface="Arial"/>
              </a:rPr>
              <a:t>from __future__ import absolute_import means that if you import string, Python will always look for a top-level string module, rather than current_package.string. However, it does not affect the logic Python uses to decide what file is the string module. pkg/script.py doesn't look like part of a package to Python.</a:t>
            </a: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549" name="Google Shape;549;g598ff52f0d_0_14: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35507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598ff52f0d_0_26: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from __future__ import division</a:t>
            </a: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The future division statement, spelled from __future__ import division, will change the / operator to mean true division throughout the module. A command line option will enable run-time warnings for classic division applied to int or long arguments; another command line option will make true division the default.</a:t>
            </a: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559" name="Google Shape;559;g598ff52f0d_0_26: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6049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3:notes"/>
          <p:cNvSpPr txBox="1">
            <a:spLocks noGrp="1"/>
          </p:cNvSpPr>
          <p:nvPr>
            <p:ph type="body" idx="1"/>
          </p:nvPr>
        </p:nvSpPr>
        <p:spPr>
          <a:xfrm>
            <a:off x="673100" y="4748213"/>
            <a:ext cx="5389563" cy="38846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p3: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71478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598ff52f0d_0_39: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569" name="Google Shape;569;g598ff52f0d_0_39: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10013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598ff52f0d_0_48: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from __future__ import print_function</a:t>
            </a: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This ensures compatibility in Python versions 3.x and 2.x. In 2.x, print “x” was allowed, 3.x accepts only print(“x”)</a:t>
            </a: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579" name="Google Shape;579;g598ff52f0d_0_48: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00228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598ff52f0d_0_60: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from __future__ import unicode_literals</a:t>
            </a: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Without the from __future__ import unicode_literals line, you are building a byte string that holds UTF-8 encoded bytes. With the string you are building a unicode string. print has to treat these two values differently; a byte string is written to sys.stdout unchanged. A unicode string is encoded to bytes first, and Python consults sys.stdout.encoding for that. If your system doesn't correctly tell Python what codec it supports, the default is to use ASCII.</a:t>
            </a: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589" name="Google Shape;589;g598ff52f0d_0_60: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02474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598ff52f0d_0_87: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As we saw before, supervised Machine Learning is all about figuring out an algorithm given a set of inputs and outputs. Since the task in this Codelab is to create a model that can give the temperature in Fahrenheit when given the degrees in Celsius,</a:t>
            </a:r>
            <a:endParaRPr sz="1000">
              <a:latin typeface="Arial"/>
              <a:ea typeface="Arial"/>
              <a:cs typeface="Arial"/>
              <a:sym typeface="Arial"/>
            </a:endParaRPr>
          </a:p>
        </p:txBody>
      </p:sp>
      <p:sp>
        <p:nvSpPr>
          <p:cNvPr id="599" name="Google Shape;599;g598ff52f0d_0_87: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56577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59a2366d83_0_9: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As we saw before, supervised Machine Learning is all about figuring out an algorithm given a set of inputs and outputs. Since the task in this Codelab is to create a model that can give the temperature in Fahrenheit when given the degrees in Celsius,</a:t>
            </a:r>
            <a:endParaRPr sz="1000">
              <a:latin typeface="Arial"/>
              <a:ea typeface="Arial"/>
              <a:cs typeface="Arial"/>
              <a:sym typeface="Arial"/>
            </a:endParaRPr>
          </a:p>
        </p:txBody>
      </p:sp>
      <p:sp>
        <p:nvSpPr>
          <p:cNvPr id="609" name="Google Shape;609;g59a2366d83_0_9: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20226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598ff52f0d_0_72: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Some Machine Learning terminology</a:t>
            </a: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Feature — The input(s) to our model. In this case, a single value — the degrees in Celsius.</a:t>
            </a: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Labels — The output our model predicts. In this case, a single value — the degrees in Fahrenheit.</a:t>
            </a: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Example — A pair of inputs/outputs used during training. In our case a pair of values from celsius_q and fahrenheit_a at a specific index, such as (22,72).</a:t>
            </a: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619" name="Google Shape;619;g598ff52f0d_0_72: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60140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598ff52f0d_0_98: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Next create the model. We will use simplest possible model we can, a Dense network. Since the problem is straightforward, this network will require only a single layer, with a single neuron.</a:t>
            </a:r>
            <a:endParaRPr sz="1000">
              <a:latin typeface="Arial"/>
              <a:ea typeface="Arial"/>
              <a:cs typeface="Arial"/>
              <a:sym typeface="Arial"/>
            </a:endParaRPr>
          </a:p>
        </p:txBody>
      </p:sp>
      <p:sp>
        <p:nvSpPr>
          <p:cNvPr id="628" name="Google Shape;628;g598ff52f0d_0_98: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63858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599e10134b_0_15: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Build a layer</a:t>
            </a: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We'll call the layer l0 and create it by instantiating tf.keras.layers.Dense with the following configuration:</a:t>
            </a: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638" name="Google Shape;638;g599e10134b_0_15: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873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599e10134b_0_26: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input_shape=[1] — This specifies that the input to this layer is a single value. That is, the shape is a one-dimensional array with one member. Since this is the first (and only) layer, that input shape is the input shape of the entire model. The single value is a floating point number, representing degrees Celsius.</a:t>
            </a:r>
            <a:endParaRPr sz="1000">
              <a:latin typeface="Arial"/>
              <a:ea typeface="Arial"/>
              <a:cs typeface="Arial"/>
              <a:sym typeface="Arial"/>
            </a:endParaRPr>
          </a:p>
        </p:txBody>
      </p:sp>
      <p:sp>
        <p:nvSpPr>
          <p:cNvPr id="648" name="Google Shape;648;g599e10134b_0_26: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58080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599e10134b_0_35: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units=1 — This specifies the number of neurons in the layer. The number of neurons defines how many internal variables the layer has to try to learn how to solve the problem (more later). Since this is the final layer, it is also the size of the model's output — a single float value representing degrees Fahrenheit. (In a multi-layered network, the size and shape of the layer would need to match the input_shape of the next layer.)</a:t>
            </a:r>
            <a:endParaRPr sz="1000">
              <a:latin typeface="Arial"/>
              <a:ea typeface="Arial"/>
              <a:cs typeface="Arial"/>
              <a:sym typeface="Arial"/>
            </a:endParaRPr>
          </a:p>
        </p:txBody>
      </p:sp>
      <p:sp>
        <p:nvSpPr>
          <p:cNvPr id="658" name="Google Shape;658;g599e10134b_0_35: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6771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5cb2c98e12_0_1: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알파고 덕분에 최근 몇 달 동안 인공지능에 대한 관심이 뜨거웠다. 많은 사람이 인공지능이 인간을 이기느냐 마느냐에 대한 이야기를 나눌 때 교육시장에 집중한 사람이 있다. 세바스찬 스런 유다시티 설립자이다. 스탠포드대학에서 인공지능을 가르치고, 동시에 구글에서 무인자동차, 프로젝트 ‘룬’ 등 새로운 연구를 이끌었던 그는 5월19일 한국을 방문해 인공지능의 미래와 이에 필요한 교육에 대한 생각을 밝혔다.</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세바스찬 스런 설립자는 2011년 스탠포드대학에서 ‘인공지능 입문(Introduction Into AI)’이라는 수업을 무료로 온라인에 공개하면서 본격적으로 MOOC 산업에 뛰어들었다. 5월19일 열린 서울디지털포럼(SDF) 기자간담회에서 그는 “당시 수업은 실험적으로 시도했다”라며 “스탠포드대학 강의가 전세계로 전달된다면 어떻게 될까 하는 궁금증에서 시작한 것”이라고 설명했다.  인공지능 입문 수업을 위해 세바스찬 스런 설립자는 인공지능과 관련한 저명한 교수를 초청하기도 했으며  그 결과 전세계 195개 나라 16만명의 학생들이 해당 강의를 수강했다. 독특한 점은 당시 2천여명에 달하는 자원봉사자들이 직접 나서 세바찬 스런 교수의 강의를 각 나라 언어로 번역했고, 총 42개 언어로 해당 강의를 볼 수 있었다.</a:t>
            </a:r>
            <a:endParaRPr sz="1000">
              <a:latin typeface="Arial"/>
              <a:ea typeface="Arial"/>
              <a:cs typeface="Arial"/>
              <a:sym typeface="Arial"/>
            </a:endParaRPr>
          </a:p>
        </p:txBody>
      </p:sp>
      <p:sp>
        <p:nvSpPr>
          <p:cNvPr id="227" name="Google Shape;227;g5cb2c98e12_0_1: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53558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599e10134b_0_44: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Assemble layers into the model</a:t>
            </a: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Once layers are defined, they need to be assembled into a model. The Sequential model definition takes a list of layers as argument, specifying the calculation order from the input to the output.</a:t>
            </a: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This model has just a single layer, l0.</a:t>
            </a: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668" name="Google Shape;668;g599e10134b_0_44: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03006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599e10134b_0_57: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You will often see the layers defined inside the model definition, rather than beforehand:</a:t>
            </a: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model = tf.keras.Sequential([</a:t>
            </a: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  tf.keras.layers.Dense(units=1, input_shape=[1])</a:t>
            </a: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a:t>
            </a: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678" name="Google Shape;678;g599e10134b_0_57: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96404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599e10134b_0_67: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Compile the model, with loss and optimizer functions</a:t>
            </a: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Before training, the model has to be compiled. When compiled for training, the model is given:</a:t>
            </a: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Loss function — A way of measuring how far off predictions are from the desired outcome. (The measured difference is called the "loss".)</a:t>
            </a: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Optimizer function — A way of adjusting internal values in order to reduce the loss.</a:t>
            </a: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688" name="Google Shape;688;g599e10134b_0_67: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44251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599e10134b_0_89: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These are used during training (model.fit(), below) to first calculate the loss at each point, and then improve it. In fact, the act of calculating the current loss of a model and then improving it is precisely what training is.</a:t>
            </a: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698" name="Google Shape;698;g599e10134b_0_89: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35000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599e10134b_0_109: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During training, the optimizer function is used to calculate adjustments to the model's internal variables. The goal is to adjust the internal variables until the model (which is really a math function) mirrors the actual equation for converting Celsius to Fahrenheit.</a:t>
            </a:r>
            <a:endParaRPr sz="1000">
              <a:latin typeface="Arial"/>
              <a:ea typeface="Arial"/>
              <a:cs typeface="Arial"/>
              <a:sym typeface="Arial"/>
            </a:endParaRPr>
          </a:p>
        </p:txBody>
      </p:sp>
      <p:sp>
        <p:nvSpPr>
          <p:cNvPr id="708" name="Google Shape;708;g599e10134b_0_109: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86862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599e10134b_0_119: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The loss function (mean squared error) and the optimizer (Adam) used here are standard for simple models like this one, but many others are available.</a:t>
            </a: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It is not important to know how these specific functions work at this point.</a:t>
            </a: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718" name="Google Shape;718;g599e10134b_0_119: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49775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5cc27d0544_0_10: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The loss function (mean squared error) and the optimizer (Adam) used here are standard for simple models like this one, but many others are available.</a:t>
            </a: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It is not important to know how these specific functions work at this point.</a:t>
            </a: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728" name="Google Shape;728;g5cc27d0544_0_10: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34316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5cc27d0544_0_23: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The loss function (mean squared error) and the optimizer (Adam) used here are standard for simple models like this one, but many others are available.</a:t>
            </a: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It is not important to know how these specific functions work at this point.</a:t>
            </a: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740" name="Google Shape;740;g5cc27d0544_0_23: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31436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599e10134b_0_131: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One part of the Optimizer you may need to think about when building your own models is the learning rate (0.1 in the code above). This is the step size taken when adjusting values in the model. If the value is too small, it will take too many iterations to train the model. Too large, and accuracy goes down. Finding a good value often involves some trial and error, but the range is usually within 0.001 (default), and 0.1</a:t>
            </a: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751" name="Google Shape;751;g599e10134b_0_131: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33524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599e10134b_0_141: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Train the model</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Train the model by calling the `fit` method. </a:t>
            </a:r>
            <a:endParaRPr sz="1000">
              <a:latin typeface="Arial"/>
              <a:ea typeface="Arial"/>
              <a:cs typeface="Arial"/>
              <a:sym typeface="Arial"/>
            </a:endParaRPr>
          </a:p>
        </p:txBody>
      </p:sp>
      <p:sp>
        <p:nvSpPr>
          <p:cNvPr id="761" name="Google Shape;761;g599e10134b_0_141: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6170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59861d1ffc_0_118: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g59861d1ffc_0_118: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86778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599e10134b_0_155: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During training, the model takes in Celsius values, performs a calculation using the current internal variables (called "weights") and outputs values which are meant to be the Fahrenheit equivalent. Since the weights are initially set randomly, the output will not be close to the correct value. The difference between the actual output and the desired output is calculated using the loss function, and the optimizer function directs how the weights should be adjusted. </a:t>
            </a:r>
            <a:endParaRPr sz="1000">
              <a:latin typeface="Arial"/>
              <a:ea typeface="Arial"/>
              <a:cs typeface="Arial"/>
              <a:sym typeface="Arial"/>
            </a:endParaRPr>
          </a:p>
        </p:txBody>
      </p:sp>
      <p:sp>
        <p:nvSpPr>
          <p:cNvPr id="771" name="Google Shape;771;g599e10134b_0_155: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92562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599e10134b_0_167: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This cycle of calculate, compare, adjust is controlled by the `fit` method. The first argument is the inputs, the second argument is the desired outputs. The `epochs` argument specifies how many times this cycle should be run, and the `verbose` argument controls how much output the method produces.</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In later videos, we will go into more details on what actually happens here and how a Dense layer actually works internally.</a:t>
            </a: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781" name="Google Shape;781;g599e10134b_0_167: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69685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599e10134b_0_189: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This cycle of calculate, compare, adjust is controlled by the `fit` method. The first argument is the inputs, the second argument is the desired outputs. The `epochs` argument specifies how many times this cycle should be run, and the `verbose` argument controls how much output the method produces.</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In later videos, we will go into more details on what actually happens here and how a Dense layer actually works internally.</a:t>
            </a: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791" name="Google Shape;791;g599e10134b_0_189: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6438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599e10134b_0_200: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Display training statistics</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The `fit` method returns a history object. We can use this object to plot how the loss of our model goes down after each training epoch. A high loss means that the Fahrenheit degrees the model predicts is far from the corresponding value in `fahrenheit_a`. </a:t>
            </a:r>
            <a:endParaRPr sz="1000">
              <a:latin typeface="Arial"/>
              <a:ea typeface="Arial"/>
              <a:cs typeface="Arial"/>
              <a:sym typeface="Arial"/>
            </a:endParaRPr>
          </a:p>
        </p:txBody>
      </p:sp>
      <p:sp>
        <p:nvSpPr>
          <p:cNvPr id="801" name="Google Shape;801;g599e10134b_0_200: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26127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599e10134b_0_214: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We'll use [Matplotlib] to visualize this (you could use another tool). As you can see, our model improves very quickly at first, and then has a steady, slow improvement until it is very near "perfect" towards the end.</a:t>
            </a:r>
            <a:endParaRPr sz="1000">
              <a:latin typeface="Arial"/>
              <a:ea typeface="Arial"/>
              <a:cs typeface="Arial"/>
              <a:sym typeface="Arial"/>
            </a:endParaRPr>
          </a:p>
        </p:txBody>
      </p:sp>
      <p:sp>
        <p:nvSpPr>
          <p:cNvPr id="811" name="Google Shape;811;g599e10134b_0_214: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62668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59a2366d83_0_20: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We'll use [Matplotlib] to visualize this (you could use another tool). As you can see, our model improves very quickly at first, and then has a steady, slow improvement until it is very near "perfect" towards the end.</a:t>
            </a:r>
            <a:endParaRPr sz="1000">
              <a:latin typeface="Arial"/>
              <a:ea typeface="Arial"/>
              <a:cs typeface="Arial"/>
              <a:sym typeface="Arial"/>
            </a:endParaRPr>
          </a:p>
        </p:txBody>
      </p:sp>
      <p:sp>
        <p:nvSpPr>
          <p:cNvPr id="821" name="Google Shape;821;g59a2366d83_0_20: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338337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59a2366d83_0_0: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We'll use [Matplotlib] to visualize this (you could use another tool). As you can see, our model improves very quickly at first, and then has a steady, slow improvement until it is very near "perfect" towards the end.</a:t>
            </a:r>
            <a:endParaRPr sz="1000">
              <a:latin typeface="Arial"/>
              <a:ea typeface="Arial"/>
              <a:cs typeface="Arial"/>
              <a:sym typeface="Arial"/>
            </a:endParaRPr>
          </a:p>
        </p:txBody>
      </p:sp>
      <p:sp>
        <p:nvSpPr>
          <p:cNvPr id="831" name="Google Shape;831;g59a2366d83_0_0: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084675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59a2366d83_0_30: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Now you have a model that has been trained to learn the relationship between celsius_q and fahrenheit_a. You can use the predict method to have it calculate the Fahrenheit degrees for a previously unknown Celsius degrees.</a:t>
            </a: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So, for example, if the Celsius value is 100, what do you think the Fahrenheit result will be? Take a guess before you run this code.</a:t>
            </a: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841" name="Google Shape;841;g59a2366d83_0_30: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57634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59a2366d83_0_42: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The correct answer is  100×1.8+32=212 , so our model is doing really well.</a:t>
            </a:r>
            <a:endParaRPr sz="1000">
              <a:latin typeface="Arial"/>
              <a:ea typeface="Arial"/>
              <a:cs typeface="Arial"/>
              <a:sym typeface="Arial"/>
            </a:endParaRPr>
          </a:p>
        </p:txBody>
      </p:sp>
      <p:sp>
        <p:nvSpPr>
          <p:cNvPr id="851" name="Google Shape;851;g59a2366d83_0_42: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0208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59a2366d83_0_56: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To review - We created a model with a Dense layer</a:t>
            </a: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We trained it with 3500 examples (7 pairs, over 500 epochs).</a:t>
            </a: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Our model tuned the variables (weights) in the Dense layer until it was able to return the correct Fahrenheit value for any Celsius value. (Remember, 100 Celsius was not part of our training data.)</a:t>
            </a: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861" name="Google Shape;861;g59a2366d83_0_56: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6449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59861d1ffc_0_225: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g59861d1ffc_0_225: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47617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59a2366d83_0_68: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Looking at the layer weights</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Finally, let's print the internal variables of the Dense layer.</a:t>
            </a:r>
            <a:endParaRPr sz="1000">
              <a:latin typeface="Arial"/>
              <a:ea typeface="Arial"/>
              <a:cs typeface="Arial"/>
              <a:sym typeface="Arial"/>
            </a:endParaRPr>
          </a:p>
        </p:txBody>
      </p:sp>
      <p:sp>
        <p:nvSpPr>
          <p:cNvPr id="871" name="Google Shape;871;g59a2366d83_0_68: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78566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59a2366d83_0_91: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The first variable is close to ~1.8 and the second to ~32. These values (1.8 and 32) are the actual variables in the real conversion formula.</a:t>
            </a: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881" name="Google Shape;881;g59a2366d83_0_91: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79243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59a2366d83_0_114: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This is really close to the values in the conversion formula. We'll explain this in an upcoming video where we show how a Dense layer works, but for a single neuron with a single input and a single output, the internal math looks the same as the equation for a line,  y=mx+b , which has the same form as the conversion equation,  f=1.8c+32 .</a:t>
            </a:r>
            <a:endParaRPr sz="1000">
              <a:latin typeface="Arial"/>
              <a:ea typeface="Arial"/>
              <a:cs typeface="Arial"/>
              <a:sym typeface="Arial"/>
            </a:endParaRPr>
          </a:p>
        </p:txBody>
      </p:sp>
      <p:sp>
        <p:nvSpPr>
          <p:cNvPr id="891" name="Google Shape;891;g59a2366d83_0_114: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52788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59a2366d83_0_103: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Since the form is the same, the variables should converge on the standard values of 1.8 and 32, which is exactly what happened.</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With additional neurons, additional inputs, and additional outputs, the formula becomes much more complex, but the idea is the same.</a:t>
            </a:r>
            <a:endParaRPr sz="1000">
              <a:latin typeface="Arial"/>
              <a:ea typeface="Arial"/>
              <a:cs typeface="Arial"/>
              <a:sym typeface="Arial"/>
            </a:endParaRPr>
          </a:p>
        </p:txBody>
      </p:sp>
      <p:sp>
        <p:nvSpPr>
          <p:cNvPr id="901" name="Google Shape;901;g59a2366d83_0_103: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2753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59a2366d83_0_127: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A little experiment</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Just for fun, what if we created more Dense layers with different units, which therefore also has more variables?</a:t>
            </a: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911" name="Google Shape;911;g59a2366d83_0_127: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493637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59a2366d83_0_139: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code snippet</a:t>
            </a:r>
            <a:endParaRPr sz="1000">
              <a:latin typeface="Arial"/>
              <a:ea typeface="Arial"/>
              <a:cs typeface="Arial"/>
              <a:sym typeface="Arial"/>
            </a:endParaRPr>
          </a:p>
        </p:txBody>
      </p:sp>
      <p:sp>
        <p:nvSpPr>
          <p:cNvPr id="921" name="Google Shape;921;g59a2366d83_0_139: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555784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59a2366d83_0_151: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As you can see, this model is also able to predict the corresponding Fahrenheit value really well. But when you look at the variables (weights) in the l0 and l1 layers, they are nothing even close to ~1.8 and ~32. The added complexity hides the "simple" form of the conversion equation.</a:t>
            </a: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Stay tuned for the upcoming video on how Dense layers work for the explanation.</a:t>
            </a: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930" name="Google Shape;930;g59a2366d83_0_151: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313688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59a2366d83_0_163: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As you can see, this model is also able to predict the corresponding Fahrenheit value really well. But when you look at the variables (weights) in the l0 and l1 layers, they are nothing even close to ~1.8 and ~32. The added complexity hides the "simple" form of the conversion equation.</a:t>
            </a: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Stay tuned for the upcoming video on how Dense layers work for the explanation.</a:t>
            </a: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940" name="Google Shape;940;g59a2366d83_0_163: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4218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g598d4024d7_0_14: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0" name="Google Shape;950;g598d4024d7_0_14: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363106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598d4024d7_0_49: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lnSpc>
                <a:spcPct val="170000"/>
              </a:lnSpc>
              <a:spcBef>
                <a:spcPts val="0"/>
              </a:spcBef>
              <a:spcAft>
                <a:spcPts val="0"/>
              </a:spcAft>
              <a:buNone/>
            </a:pPr>
            <a:endParaRPr/>
          </a:p>
        </p:txBody>
      </p:sp>
      <p:sp>
        <p:nvSpPr>
          <p:cNvPr id="957" name="Google Shape;957;g598d4024d7_0_49: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9665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5cc27d0544_0_0: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g5cc27d0544_0_0: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379286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598d4024d7_0_59: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lnSpc>
                <a:spcPct val="100000"/>
              </a:lnSpc>
              <a:spcBef>
                <a:spcPts val="0"/>
              </a:spcBef>
              <a:spcAft>
                <a:spcPts val="1100"/>
              </a:spcAft>
              <a:buNone/>
            </a:pPr>
            <a:r>
              <a:rPr lang="ko-KR" sz="1000">
                <a:solidFill>
                  <a:srgbClr val="4F4F4F"/>
                </a:solidFill>
                <a:latin typeface="Arial"/>
                <a:ea typeface="Arial"/>
                <a:cs typeface="Arial"/>
                <a:sym typeface="Arial"/>
              </a:rPr>
              <a:t>This was really impressive considering that we only needed a few lines code:</a:t>
            </a:r>
            <a:endParaRPr sz="1000">
              <a:latin typeface="Arial"/>
              <a:ea typeface="Arial"/>
              <a:cs typeface="Arial"/>
              <a:sym typeface="Arial"/>
            </a:endParaRPr>
          </a:p>
        </p:txBody>
      </p:sp>
      <p:sp>
        <p:nvSpPr>
          <p:cNvPr id="967" name="Google Shape;967;g598d4024d7_0_59: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863675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598d4024d7_0_75: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ko-KR" sz="1000">
                <a:solidFill>
                  <a:srgbClr val="4F4F4F"/>
                </a:solidFill>
                <a:latin typeface="Arial"/>
                <a:ea typeface="Arial"/>
                <a:cs typeface="Arial"/>
                <a:sym typeface="Arial"/>
              </a:rPr>
              <a:t>This example is the general plan for of any machine learning program. You will use the same structure to create and train your neural network, and use it to make predictions.</a:t>
            </a:r>
            <a:endParaRPr sz="1000">
              <a:solidFill>
                <a:srgbClr val="4F4F4F"/>
              </a:solidFill>
              <a:latin typeface="Arial"/>
              <a:ea typeface="Arial"/>
              <a:cs typeface="Arial"/>
              <a:sym typeface="Arial"/>
            </a:endParaRPr>
          </a:p>
          <a:p>
            <a:pPr marL="0" lvl="0" indent="0" algn="l" rtl="0">
              <a:lnSpc>
                <a:spcPct val="100000"/>
              </a:lnSpc>
              <a:spcBef>
                <a:spcPts val="1100"/>
              </a:spcBef>
              <a:spcAft>
                <a:spcPts val="0"/>
              </a:spcAft>
              <a:buNone/>
            </a:pPr>
            <a:endParaRPr sz="1000">
              <a:latin typeface="Arial"/>
              <a:ea typeface="Arial"/>
              <a:cs typeface="Arial"/>
              <a:sym typeface="Arial"/>
            </a:endParaRPr>
          </a:p>
        </p:txBody>
      </p:sp>
      <p:sp>
        <p:nvSpPr>
          <p:cNvPr id="977" name="Google Shape;977;g598d4024d7_0_75: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4589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598d4024d7_0_83: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ko-KR" sz="1000">
                <a:solidFill>
                  <a:srgbClr val="4F4F4F"/>
                </a:solidFill>
                <a:latin typeface="Arial"/>
                <a:ea typeface="Arial"/>
                <a:cs typeface="Arial"/>
                <a:sym typeface="Arial"/>
              </a:rPr>
              <a:t>The training process (happening in </a:t>
            </a:r>
            <a:r>
              <a:rPr lang="ko-KR" sz="1000">
                <a:solidFill>
                  <a:srgbClr val="0F2B3D"/>
                </a:solidFill>
                <a:highlight>
                  <a:srgbClr val="F7F7F8"/>
                </a:highlight>
                <a:latin typeface="Courier New"/>
                <a:ea typeface="Courier New"/>
                <a:cs typeface="Courier New"/>
                <a:sym typeface="Courier New"/>
              </a:rPr>
              <a:t>model.fit(...)</a:t>
            </a:r>
            <a:r>
              <a:rPr lang="ko-KR" sz="1000">
                <a:solidFill>
                  <a:srgbClr val="4F4F4F"/>
                </a:solidFill>
                <a:latin typeface="Arial"/>
                <a:ea typeface="Arial"/>
                <a:cs typeface="Arial"/>
                <a:sym typeface="Arial"/>
              </a:rPr>
              <a:t>) is really about tuning the internal variables of the networks to the best possible values, so that they can map the input to the output. This is achieved through an optimization process called Gradient Descent, which uses Numeric Analysis to find the best possible values to the internal variables of the model.</a:t>
            </a:r>
            <a:endParaRPr sz="1000">
              <a:solidFill>
                <a:srgbClr val="4F4F4F"/>
              </a:solidFill>
              <a:latin typeface="Arial"/>
              <a:ea typeface="Arial"/>
              <a:cs typeface="Arial"/>
              <a:sym typeface="Arial"/>
            </a:endParaRPr>
          </a:p>
          <a:p>
            <a:pPr marL="0" lvl="0" indent="0" algn="l" rtl="0">
              <a:lnSpc>
                <a:spcPct val="100000"/>
              </a:lnSpc>
              <a:spcBef>
                <a:spcPts val="1100"/>
              </a:spcBef>
              <a:spcAft>
                <a:spcPts val="0"/>
              </a:spcAft>
              <a:buNone/>
            </a:pPr>
            <a:endParaRPr sz="1000"/>
          </a:p>
        </p:txBody>
      </p:sp>
      <p:sp>
        <p:nvSpPr>
          <p:cNvPr id="987" name="Google Shape;987;g598d4024d7_0_83: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168836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59a2366d83_0_190: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ko-KR" sz="1000">
                <a:solidFill>
                  <a:srgbClr val="4F4F4F"/>
                </a:solidFill>
                <a:latin typeface="Arial"/>
                <a:ea typeface="Arial"/>
                <a:cs typeface="Arial"/>
                <a:sym typeface="Arial"/>
              </a:rPr>
              <a:t>To do machine learning, you don't really need to understand these details. But for the curious: gradient descent iteratively adjusts parameters, nudging them in the correct direction a bit at a time until they reach the best values. In this case “best values” means that nudging them any more would make the model perform worse. The function that measures how good or bad the model is during each iteration is called the “loss function”, and the goal of each nudge is to “minimize the loss function.”</a:t>
            </a:r>
            <a:endParaRPr sz="1000">
              <a:solidFill>
                <a:srgbClr val="4F4F4F"/>
              </a:solidFill>
              <a:latin typeface="Arial"/>
              <a:ea typeface="Arial"/>
              <a:cs typeface="Arial"/>
              <a:sym typeface="Arial"/>
            </a:endParaRPr>
          </a:p>
          <a:p>
            <a:pPr marL="0" lvl="0" indent="0" algn="l" rtl="0">
              <a:lnSpc>
                <a:spcPct val="100000"/>
              </a:lnSpc>
              <a:spcBef>
                <a:spcPts val="1100"/>
              </a:spcBef>
              <a:spcAft>
                <a:spcPts val="0"/>
              </a:spcAft>
              <a:buNone/>
            </a:pPr>
            <a:endParaRPr sz="1000"/>
          </a:p>
        </p:txBody>
      </p:sp>
      <p:sp>
        <p:nvSpPr>
          <p:cNvPr id="996" name="Google Shape;996;g59a2366d83_0_190: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651209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598d4024d7_0_99: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endParaRPr sz="1000">
              <a:solidFill>
                <a:srgbClr val="4F4F4F"/>
              </a:solidFill>
              <a:latin typeface="Arial"/>
              <a:ea typeface="Arial"/>
              <a:cs typeface="Arial"/>
              <a:sym typeface="Arial"/>
            </a:endParaRPr>
          </a:p>
        </p:txBody>
      </p:sp>
      <p:sp>
        <p:nvSpPr>
          <p:cNvPr id="1005" name="Google Shape;1005;g598d4024d7_0_99: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786647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59a2366d83_0_204: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ko-KR" sz="1000">
                <a:solidFill>
                  <a:srgbClr val="4F4F4F"/>
                </a:solidFill>
                <a:latin typeface="Arial"/>
                <a:ea typeface="Arial"/>
                <a:cs typeface="Arial"/>
                <a:sym typeface="Arial"/>
              </a:rPr>
              <a:t>The training process starts with a forward pass, where the input data is fed to the neural network (see Fig.1). Then the model applies its internal math on the input and internal variables to predict an answer ("Model Predicts a Value" in Fig. 1).</a:t>
            </a:r>
            <a:endParaRPr sz="1000">
              <a:solidFill>
                <a:srgbClr val="4F4F4F"/>
              </a:solidFill>
              <a:latin typeface="Arial"/>
              <a:ea typeface="Arial"/>
              <a:cs typeface="Arial"/>
              <a:sym typeface="Arial"/>
            </a:endParaRPr>
          </a:p>
          <a:p>
            <a:pPr marL="0" lvl="0" indent="0" algn="l" rtl="0">
              <a:lnSpc>
                <a:spcPct val="100000"/>
              </a:lnSpc>
              <a:spcBef>
                <a:spcPts val="0"/>
              </a:spcBef>
              <a:spcAft>
                <a:spcPts val="0"/>
              </a:spcAft>
              <a:buNone/>
            </a:pPr>
            <a:r>
              <a:rPr lang="ko-KR" sz="1000">
                <a:solidFill>
                  <a:srgbClr val="4F4F4F"/>
                </a:solidFill>
                <a:latin typeface="Arial"/>
                <a:ea typeface="Arial"/>
                <a:cs typeface="Arial"/>
                <a:sym typeface="Arial"/>
              </a:rPr>
              <a:t>In our example, the input was the degrees in Celsius, and the model predicted the corresponding degrees in Fahrenheit.</a:t>
            </a:r>
            <a:endParaRPr sz="1000">
              <a:solidFill>
                <a:srgbClr val="4F4F4F"/>
              </a:solidFill>
              <a:latin typeface="Arial"/>
              <a:ea typeface="Arial"/>
              <a:cs typeface="Arial"/>
              <a:sym typeface="Arial"/>
            </a:endParaRPr>
          </a:p>
        </p:txBody>
      </p:sp>
      <p:sp>
        <p:nvSpPr>
          <p:cNvPr id="1015" name="Google Shape;1015;g59a2366d83_0_204: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904506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59a2366d83_0_214: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1025" name="Google Shape;1025;g59a2366d83_0_214: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903132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g59a2366d83_0_224: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solidFill>
                  <a:srgbClr val="4F4F4F"/>
                </a:solidFill>
                <a:latin typeface="Arial"/>
                <a:ea typeface="Arial"/>
                <a:cs typeface="Arial"/>
                <a:sym typeface="Arial"/>
              </a:rPr>
              <a:t>Once a value is predicted, the difference between that predicted value and the correct value is calculated. </a:t>
            </a:r>
            <a:endParaRPr sz="1000">
              <a:solidFill>
                <a:srgbClr val="4F4F4F"/>
              </a:solidFill>
              <a:latin typeface="Arial"/>
              <a:ea typeface="Arial"/>
              <a:cs typeface="Arial"/>
              <a:sym typeface="Arial"/>
            </a:endParaRPr>
          </a:p>
          <a:p>
            <a:pPr marL="0" lvl="0" indent="0" algn="l" rtl="0">
              <a:spcBef>
                <a:spcPts val="0"/>
              </a:spcBef>
              <a:spcAft>
                <a:spcPts val="0"/>
              </a:spcAft>
              <a:buNone/>
            </a:pPr>
            <a:r>
              <a:rPr lang="ko-KR" sz="1000">
                <a:solidFill>
                  <a:srgbClr val="4F4F4F"/>
                </a:solidFill>
                <a:latin typeface="Arial"/>
                <a:ea typeface="Arial"/>
                <a:cs typeface="Arial"/>
                <a:sym typeface="Arial"/>
              </a:rPr>
              <a:t>This difference is called the loss, and it's a measure of how well the model performed the mapping task. </a:t>
            </a:r>
            <a:endParaRPr sz="1000">
              <a:solidFill>
                <a:srgbClr val="4F4F4F"/>
              </a:solidFill>
              <a:latin typeface="Arial"/>
              <a:ea typeface="Arial"/>
              <a:cs typeface="Arial"/>
              <a:sym typeface="Arial"/>
            </a:endParaRPr>
          </a:p>
          <a:p>
            <a:pPr marL="0" lvl="0" indent="0" algn="l" rtl="0">
              <a:spcBef>
                <a:spcPts val="0"/>
              </a:spcBef>
              <a:spcAft>
                <a:spcPts val="0"/>
              </a:spcAft>
              <a:buNone/>
            </a:pPr>
            <a:r>
              <a:rPr lang="ko-KR" sz="1000">
                <a:solidFill>
                  <a:srgbClr val="4F4F4F"/>
                </a:solidFill>
                <a:latin typeface="Arial"/>
                <a:ea typeface="Arial"/>
                <a:cs typeface="Arial"/>
                <a:sym typeface="Arial"/>
              </a:rPr>
              <a:t>The value of the loss is calculated using a loss function, which we specified with the loss parameter when calling model.compile().</a:t>
            </a:r>
            <a:endParaRPr sz="1000">
              <a:latin typeface="Arial"/>
              <a:ea typeface="Arial"/>
              <a:cs typeface="Arial"/>
              <a:sym typeface="Arial"/>
            </a:endParaRPr>
          </a:p>
        </p:txBody>
      </p:sp>
      <p:sp>
        <p:nvSpPr>
          <p:cNvPr id="1035" name="Google Shape;1035;g59a2366d83_0_224: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729916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598d4024d7_0_115: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solidFill>
                  <a:srgbClr val="4F4F4F"/>
                </a:solidFill>
                <a:latin typeface="Arial"/>
                <a:ea typeface="Arial"/>
                <a:cs typeface="Arial"/>
                <a:sym typeface="Arial"/>
              </a:rPr>
              <a:t>After the loss is calculated, the internal variables (weights and biases) of all the layers of the neural network are adjusted, so as to minimize this loss — that is, to make the output value closer to the correct value (see Fig. 2).</a:t>
            </a:r>
            <a:endParaRPr sz="1000">
              <a:latin typeface="Arial"/>
              <a:ea typeface="Arial"/>
              <a:cs typeface="Arial"/>
              <a:sym typeface="Arial"/>
            </a:endParaRPr>
          </a:p>
        </p:txBody>
      </p:sp>
      <p:sp>
        <p:nvSpPr>
          <p:cNvPr id="1045" name="Google Shape;1045;g598d4024d7_0_115: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07932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59a2366d83_0_235: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solidFill>
                  <a:srgbClr val="4F4F4F"/>
                </a:solidFill>
                <a:latin typeface="Arial"/>
                <a:ea typeface="Arial"/>
                <a:cs typeface="Arial"/>
                <a:sym typeface="Arial"/>
              </a:rPr>
              <a:t>This optimization process is called Gradient Descent. The specific algorithm used to calculate the new value of each internal variable is specified by the optimizer parameter when calling model.compile(...). In this example we used the Adam optimizer.</a:t>
            </a:r>
            <a:endParaRPr sz="1000">
              <a:solidFill>
                <a:srgbClr val="4F4F4F"/>
              </a:solidFill>
              <a:latin typeface="Arial"/>
              <a:ea typeface="Arial"/>
              <a:cs typeface="Arial"/>
              <a:sym typeface="Arial"/>
            </a:endParaRPr>
          </a:p>
          <a:p>
            <a:pPr marL="0" lvl="0" indent="0" algn="l" rtl="0">
              <a:spcBef>
                <a:spcPts val="0"/>
              </a:spcBef>
              <a:spcAft>
                <a:spcPts val="0"/>
              </a:spcAft>
              <a:buNone/>
            </a:pPr>
            <a:r>
              <a:rPr lang="ko-KR" sz="1000">
                <a:solidFill>
                  <a:srgbClr val="4F4F4F"/>
                </a:solidFill>
                <a:latin typeface="Arial"/>
                <a:ea typeface="Arial"/>
                <a:cs typeface="Arial"/>
                <a:sym typeface="Arial"/>
              </a:rPr>
              <a:t>It is not required for this course, but if you're interested in learning more details about how the training process works, you can look at the lesson on reducing loss in Google’s machine learning crash course.</a:t>
            </a:r>
            <a:endParaRPr sz="1000">
              <a:solidFill>
                <a:srgbClr val="4F4F4F"/>
              </a:solidFill>
              <a:latin typeface="Arial"/>
              <a:ea typeface="Arial"/>
              <a:cs typeface="Arial"/>
              <a:sym typeface="Arial"/>
            </a:endParaRPr>
          </a:p>
          <a:p>
            <a:pPr marL="0" lvl="0" indent="0" algn="l" rtl="0">
              <a:spcBef>
                <a:spcPts val="0"/>
              </a:spcBef>
              <a:spcAft>
                <a:spcPts val="0"/>
              </a:spcAft>
              <a:buNone/>
            </a:pPr>
            <a:endParaRPr sz="1000">
              <a:solidFill>
                <a:srgbClr val="4F4F4F"/>
              </a:solidFill>
              <a:latin typeface="Arial"/>
              <a:ea typeface="Arial"/>
              <a:cs typeface="Arial"/>
              <a:sym typeface="Arial"/>
            </a:endParaRPr>
          </a:p>
          <a:p>
            <a:pPr marL="0" lvl="0" indent="0" algn="l" rtl="0">
              <a:spcBef>
                <a:spcPts val="0"/>
              </a:spcBef>
              <a:spcAft>
                <a:spcPts val="0"/>
              </a:spcAft>
              <a:buNone/>
            </a:pPr>
            <a:endParaRPr sz="1000">
              <a:solidFill>
                <a:srgbClr val="4F4F4F"/>
              </a:solidFill>
              <a:latin typeface="Arial"/>
              <a:ea typeface="Arial"/>
              <a:cs typeface="Arial"/>
              <a:sym typeface="Arial"/>
            </a:endParaRPr>
          </a:p>
        </p:txBody>
      </p:sp>
      <p:sp>
        <p:nvSpPr>
          <p:cNvPr id="1055" name="Google Shape;1055;g59a2366d83_0_235: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7395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59861d1ffc_0_234: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g59861d1ffc_0_234: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553396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598d4024d7_0_165: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solidFill>
                  <a:srgbClr val="4F4F4F"/>
                </a:solidFill>
                <a:latin typeface="Arial"/>
                <a:ea typeface="Arial"/>
                <a:cs typeface="Arial"/>
                <a:sym typeface="Arial"/>
              </a:rPr>
              <a:t>By now you should know what the following terms are:</a:t>
            </a:r>
            <a:endParaRPr sz="1000">
              <a:solidFill>
                <a:srgbClr val="4F4F4F"/>
              </a:solidFill>
              <a:latin typeface="Arial"/>
              <a:ea typeface="Arial"/>
              <a:cs typeface="Arial"/>
              <a:sym typeface="Arial"/>
            </a:endParaRPr>
          </a:p>
          <a:p>
            <a:pPr marL="0" lvl="0" indent="0" algn="l" rtl="0">
              <a:spcBef>
                <a:spcPts val="0"/>
              </a:spcBef>
              <a:spcAft>
                <a:spcPts val="0"/>
              </a:spcAft>
              <a:buNone/>
            </a:pPr>
            <a:r>
              <a:rPr lang="ko-KR" sz="1000">
                <a:solidFill>
                  <a:srgbClr val="4F4F4F"/>
                </a:solidFill>
                <a:latin typeface="Arial"/>
                <a:ea typeface="Arial"/>
                <a:cs typeface="Arial"/>
                <a:sym typeface="Arial"/>
              </a:rPr>
              <a:t>Feature: The input(s) to our model</a:t>
            </a:r>
            <a:endParaRPr sz="1000">
              <a:solidFill>
                <a:srgbClr val="4F4F4F"/>
              </a:solidFill>
              <a:latin typeface="Arial"/>
              <a:ea typeface="Arial"/>
              <a:cs typeface="Arial"/>
              <a:sym typeface="Arial"/>
            </a:endParaRPr>
          </a:p>
          <a:p>
            <a:pPr marL="0" lvl="0" indent="0" algn="l" rtl="0">
              <a:spcBef>
                <a:spcPts val="0"/>
              </a:spcBef>
              <a:spcAft>
                <a:spcPts val="0"/>
              </a:spcAft>
              <a:buNone/>
            </a:pPr>
            <a:r>
              <a:rPr lang="ko-KR" sz="1000">
                <a:solidFill>
                  <a:srgbClr val="4F4F4F"/>
                </a:solidFill>
                <a:latin typeface="Arial"/>
                <a:ea typeface="Arial"/>
                <a:cs typeface="Arial"/>
                <a:sym typeface="Arial"/>
              </a:rPr>
              <a:t>Examples: An input/output pair used for training</a:t>
            </a:r>
            <a:endParaRPr sz="1000">
              <a:solidFill>
                <a:srgbClr val="4F4F4F"/>
              </a:solidFill>
              <a:latin typeface="Arial"/>
              <a:ea typeface="Arial"/>
              <a:cs typeface="Arial"/>
              <a:sym typeface="Arial"/>
            </a:endParaRPr>
          </a:p>
          <a:p>
            <a:pPr marL="0" lvl="0" indent="0" algn="l" rtl="0">
              <a:spcBef>
                <a:spcPts val="0"/>
              </a:spcBef>
              <a:spcAft>
                <a:spcPts val="0"/>
              </a:spcAft>
              <a:buNone/>
            </a:pPr>
            <a:r>
              <a:rPr lang="ko-KR" sz="1000">
                <a:solidFill>
                  <a:srgbClr val="4F4F4F"/>
                </a:solidFill>
                <a:latin typeface="Arial"/>
                <a:ea typeface="Arial"/>
                <a:cs typeface="Arial"/>
                <a:sym typeface="Arial"/>
              </a:rPr>
              <a:t>Labels: The output of the model</a:t>
            </a:r>
            <a:endParaRPr sz="1000">
              <a:solidFill>
                <a:srgbClr val="4F4F4F"/>
              </a:solidFill>
              <a:latin typeface="Arial"/>
              <a:ea typeface="Arial"/>
              <a:cs typeface="Arial"/>
              <a:sym typeface="Arial"/>
            </a:endParaRPr>
          </a:p>
          <a:p>
            <a:pPr marL="0" lvl="0" indent="0" algn="l" rtl="0">
              <a:spcBef>
                <a:spcPts val="0"/>
              </a:spcBef>
              <a:spcAft>
                <a:spcPts val="0"/>
              </a:spcAft>
              <a:buNone/>
            </a:pPr>
            <a:r>
              <a:rPr lang="ko-KR" sz="1000">
                <a:solidFill>
                  <a:srgbClr val="4F4F4F"/>
                </a:solidFill>
                <a:latin typeface="Arial"/>
                <a:ea typeface="Arial"/>
                <a:cs typeface="Arial"/>
                <a:sym typeface="Arial"/>
              </a:rPr>
              <a:t>Layer: A collection of nodes connected together within a neural network.</a:t>
            </a:r>
            <a:endParaRPr sz="1000">
              <a:solidFill>
                <a:srgbClr val="4F4F4F"/>
              </a:solidFill>
              <a:latin typeface="Arial"/>
              <a:ea typeface="Arial"/>
              <a:cs typeface="Arial"/>
              <a:sym typeface="Arial"/>
            </a:endParaRPr>
          </a:p>
          <a:p>
            <a:pPr marL="0" lvl="0" indent="0" algn="l" rtl="0">
              <a:spcBef>
                <a:spcPts val="0"/>
              </a:spcBef>
              <a:spcAft>
                <a:spcPts val="0"/>
              </a:spcAft>
              <a:buNone/>
            </a:pPr>
            <a:r>
              <a:rPr lang="ko-KR" sz="1000">
                <a:solidFill>
                  <a:srgbClr val="4F4F4F"/>
                </a:solidFill>
                <a:latin typeface="Arial"/>
                <a:ea typeface="Arial"/>
                <a:cs typeface="Arial"/>
                <a:sym typeface="Arial"/>
              </a:rPr>
              <a:t>Model: The representation of your neural network</a:t>
            </a:r>
            <a:endParaRPr sz="1000">
              <a:solidFill>
                <a:srgbClr val="4F4F4F"/>
              </a:solidFill>
              <a:latin typeface="Arial"/>
              <a:ea typeface="Arial"/>
              <a:cs typeface="Arial"/>
              <a:sym typeface="Arial"/>
            </a:endParaRPr>
          </a:p>
          <a:p>
            <a:pPr marL="0" lvl="0" indent="0" algn="l" rtl="0">
              <a:spcBef>
                <a:spcPts val="0"/>
              </a:spcBef>
              <a:spcAft>
                <a:spcPts val="0"/>
              </a:spcAft>
              <a:buNone/>
            </a:pPr>
            <a:r>
              <a:rPr lang="ko-KR" sz="1000">
                <a:solidFill>
                  <a:srgbClr val="4F4F4F"/>
                </a:solidFill>
                <a:latin typeface="Arial"/>
                <a:ea typeface="Arial"/>
                <a:cs typeface="Arial"/>
                <a:sym typeface="Arial"/>
              </a:rPr>
              <a:t>Dense and Fully Connected (FC): Each node in one layer is connected to each node in the previous layer.</a:t>
            </a:r>
            <a:endParaRPr sz="1000">
              <a:solidFill>
                <a:srgbClr val="4F4F4F"/>
              </a:solidFill>
              <a:latin typeface="Arial"/>
              <a:ea typeface="Arial"/>
              <a:cs typeface="Arial"/>
              <a:sym typeface="Arial"/>
            </a:endParaRPr>
          </a:p>
          <a:p>
            <a:pPr marL="0" lvl="0" indent="0" algn="l" rtl="0">
              <a:spcBef>
                <a:spcPts val="0"/>
              </a:spcBef>
              <a:spcAft>
                <a:spcPts val="0"/>
              </a:spcAft>
              <a:buNone/>
            </a:pPr>
            <a:r>
              <a:rPr lang="ko-KR" sz="1000">
                <a:solidFill>
                  <a:srgbClr val="4F4F4F"/>
                </a:solidFill>
                <a:latin typeface="Arial"/>
                <a:ea typeface="Arial"/>
                <a:cs typeface="Arial"/>
                <a:sym typeface="Arial"/>
              </a:rPr>
              <a:t>Weights and biases: The internal variables of model</a:t>
            </a:r>
            <a:endParaRPr sz="1000">
              <a:solidFill>
                <a:srgbClr val="4F4F4F"/>
              </a:solidFill>
              <a:latin typeface="Arial"/>
              <a:ea typeface="Arial"/>
              <a:cs typeface="Arial"/>
              <a:sym typeface="Arial"/>
            </a:endParaRPr>
          </a:p>
          <a:p>
            <a:pPr marL="0" lvl="0" indent="0" algn="l" rtl="0">
              <a:spcBef>
                <a:spcPts val="0"/>
              </a:spcBef>
              <a:spcAft>
                <a:spcPts val="0"/>
              </a:spcAft>
              <a:buNone/>
            </a:pPr>
            <a:endParaRPr sz="1000">
              <a:solidFill>
                <a:srgbClr val="4F4F4F"/>
              </a:solidFill>
              <a:latin typeface="Arial"/>
              <a:ea typeface="Arial"/>
              <a:cs typeface="Arial"/>
              <a:sym typeface="Arial"/>
            </a:endParaRPr>
          </a:p>
          <a:p>
            <a:pPr marL="0" lvl="0" indent="0" algn="l" rtl="0">
              <a:spcBef>
                <a:spcPts val="0"/>
              </a:spcBef>
              <a:spcAft>
                <a:spcPts val="0"/>
              </a:spcAft>
              <a:buNone/>
            </a:pPr>
            <a:endParaRPr sz="1000">
              <a:solidFill>
                <a:srgbClr val="4F4F4F"/>
              </a:solidFill>
              <a:latin typeface="Arial"/>
              <a:ea typeface="Arial"/>
              <a:cs typeface="Arial"/>
              <a:sym typeface="Arial"/>
            </a:endParaRPr>
          </a:p>
        </p:txBody>
      </p:sp>
      <p:sp>
        <p:nvSpPr>
          <p:cNvPr id="1066" name="Google Shape;1066;g598d4024d7_0_165: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036736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g59ad32acb5_0_7: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solidFill>
                  <a:srgbClr val="4F4F4F"/>
                </a:solidFill>
                <a:latin typeface="Arial"/>
                <a:ea typeface="Arial"/>
                <a:cs typeface="Arial"/>
                <a:sym typeface="Arial"/>
              </a:rPr>
              <a:t>Loss: The discrepancy between the desired output and the actual output</a:t>
            </a:r>
            <a:endParaRPr sz="1000">
              <a:solidFill>
                <a:srgbClr val="4F4F4F"/>
              </a:solidFill>
              <a:latin typeface="Arial"/>
              <a:ea typeface="Arial"/>
              <a:cs typeface="Arial"/>
              <a:sym typeface="Arial"/>
            </a:endParaRPr>
          </a:p>
          <a:p>
            <a:pPr marL="0" lvl="0" indent="0" algn="l" rtl="0">
              <a:spcBef>
                <a:spcPts val="0"/>
              </a:spcBef>
              <a:spcAft>
                <a:spcPts val="0"/>
              </a:spcAft>
              <a:buNone/>
            </a:pPr>
            <a:r>
              <a:rPr lang="ko-KR" sz="1000">
                <a:solidFill>
                  <a:srgbClr val="4F4F4F"/>
                </a:solidFill>
                <a:latin typeface="Arial"/>
                <a:ea typeface="Arial"/>
                <a:cs typeface="Arial"/>
                <a:sym typeface="Arial"/>
              </a:rPr>
              <a:t>MSE: Mean squared error, a type of loss function that counts a small number of large discrepancies as worse than a large number of small ones.</a:t>
            </a:r>
            <a:endParaRPr sz="1000">
              <a:solidFill>
                <a:srgbClr val="4F4F4F"/>
              </a:solidFill>
              <a:latin typeface="Arial"/>
              <a:ea typeface="Arial"/>
              <a:cs typeface="Arial"/>
              <a:sym typeface="Arial"/>
            </a:endParaRPr>
          </a:p>
          <a:p>
            <a:pPr marL="0" lvl="0" indent="0" algn="l" rtl="0">
              <a:spcBef>
                <a:spcPts val="0"/>
              </a:spcBef>
              <a:spcAft>
                <a:spcPts val="0"/>
              </a:spcAft>
              <a:buNone/>
            </a:pPr>
            <a:r>
              <a:rPr lang="ko-KR" sz="1000">
                <a:solidFill>
                  <a:srgbClr val="4F4F4F"/>
                </a:solidFill>
                <a:latin typeface="Arial"/>
                <a:ea typeface="Arial"/>
                <a:cs typeface="Arial"/>
                <a:sym typeface="Arial"/>
              </a:rPr>
              <a:t>Gradient Descent: An algorithm that changes the internal variables a bit at a time to gradually reduce the loss function.</a:t>
            </a:r>
            <a:endParaRPr sz="1000">
              <a:solidFill>
                <a:srgbClr val="4F4F4F"/>
              </a:solidFill>
              <a:latin typeface="Arial"/>
              <a:ea typeface="Arial"/>
              <a:cs typeface="Arial"/>
              <a:sym typeface="Arial"/>
            </a:endParaRPr>
          </a:p>
          <a:p>
            <a:pPr marL="0" lvl="0" indent="0" algn="l" rtl="0">
              <a:spcBef>
                <a:spcPts val="0"/>
              </a:spcBef>
              <a:spcAft>
                <a:spcPts val="0"/>
              </a:spcAft>
              <a:buNone/>
            </a:pPr>
            <a:r>
              <a:rPr lang="ko-KR" sz="1000">
                <a:solidFill>
                  <a:srgbClr val="4F4F4F"/>
                </a:solidFill>
                <a:latin typeface="Arial"/>
                <a:ea typeface="Arial"/>
                <a:cs typeface="Arial"/>
                <a:sym typeface="Arial"/>
              </a:rPr>
              <a:t>Optimizer: A specific implementation of the gradient descent algorithm. (There are many algorithms for this. In this course we will only use the “Adam” Optimizer, which stands for ADAptive with Momentum. It is considered the best-practice optimizer.)</a:t>
            </a:r>
            <a:endParaRPr sz="1000">
              <a:solidFill>
                <a:srgbClr val="4F4F4F"/>
              </a:solidFill>
              <a:latin typeface="Arial"/>
              <a:ea typeface="Arial"/>
              <a:cs typeface="Arial"/>
              <a:sym typeface="Arial"/>
            </a:endParaRPr>
          </a:p>
          <a:p>
            <a:pPr marL="0" lvl="0" indent="0" algn="l" rtl="0">
              <a:spcBef>
                <a:spcPts val="0"/>
              </a:spcBef>
              <a:spcAft>
                <a:spcPts val="0"/>
              </a:spcAft>
              <a:buNone/>
            </a:pPr>
            <a:endParaRPr sz="1000">
              <a:solidFill>
                <a:srgbClr val="4F4F4F"/>
              </a:solidFill>
              <a:latin typeface="Arial"/>
              <a:ea typeface="Arial"/>
              <a:cs typeface="Arial"/>
              <a:sym typeface="Arial"/>
            </a:endParaRPr>
          </a:p>
          <a:p>
            <a:pPr marL="0" lvl="0" indent="0" algn="l" rtl="0">
              <a:spcBef>
                <a:spcPts val="0"/>
              </a:spcBef>
              <a:spcAft>
                <a:spcPts val="0"/>
              </a:spcAft>
              <a:buNone/>
            </a:pPr>
            <a:endParaRPr sz="1000">
              <a:solidFill>
                <a:srgbClr val="4F4F4F"/>
              </a:solidFill>
              <a:latin typeface="Arial"/>
              <a:ea typeface="Arial"/>
              <a:cs typeface="Arial"/>
              <a:sym typeface="Arial"/>
            </a:endParaRPr>
          </a:p>
          <a:p>
            <a:pPr marL="0" lvl="0" indent="0" algn="l" rtl="0">
              <a:spcBef>
                <a:spcPts val="0"/>
              </a:spcBef>
              <a:spcAft>
                <a:spcPts val="0"/>
              </a:spcAft>
              <a:buNone/>
            </a:pPr>
            <a:endParaRPr sz="1000">
              <a:solidFill>
                <a:srgbClr val="4F4F4F"/>
              </a:solidFill>
              <a:latin typeface="Arial"/>
              <a:ea typeface="Arial"/>
              <a:cs typeface="Arial"/>
              <a:sym typeface="Arial"/>
            </a:endParaRPr>
          </a:p>
        </p:txBody>
      </p:sp>
      <p:sp>
        <p:nvSpPr>
          <p:cNvPr id="1075" name="Google Shape;1075;g59ad32acb5_0_7: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276708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598d4024d7_0_174: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solidFill>
                  <a:srgbClr val="4F4F4F"/>
                </a:solidFill>
                <a:latin typeface="Arial"/>
                <a:ea typeface="Arial"/>
                <a:cs typeface="Arial"/>
                <a:sym typeface="Arial"/>
              </a:rPr>
              <a:t>Learning rate: The “step size” for loss improvement during gradient descent.</a:t>
            </a:r>
            <a:endParaRPr sz="1000">
              <a:solidFill>
                <a:srgbClr val="4F4F4F"/>
              </a:solidFill>
              <a:latin typeface="Arial"/>
              <a:ea typeface="Arial"/>
              <a:cs typeface="Arial"/>
              <a:sym typeface="Arial"/>
            </a:endParaRPr>
          </a:p>
          <a:p>
            <a:pPr marL="0" lvl="0" indent="0" algn="l" rtl="0">
              <a:spcBef>
                <a:spcPts val="0"/>
              </a:spcBef>
              <a:spcAft>
                <a:spcPts val="0"/>
              </a:spcAft>
              <a:buNone/>
            </a:pPr>
            <a:r>
              <a:rPr lang="ko-KR" sz="1000">
                <a:solidFill>
                  <a:srgbClr val="4F4F4F"/>
                </a:solidFill>
                <a:latin typeface="Arial"/>
                <a:ea typeface="Arial"/>
                <a:cs typeface="Arial"/>
                <a:sym typeface="Arial"/>
              </a:rPr>
              <a:t>Batch: The set of examples used during the training of the neural network</a:t>
            </a:r>
            <a:endParaRPr sz="1000">
              <a:solidFill>
                <a:srgbClr val="4F4F4F"/>
              </a:solidFill>
              <a:latin typeface="Arial"/>
              <a:ea typeface="Arial"/>
              <a:cs typeface="Arial"/>
              <a:sym typeface="Arial"/>
            </a:endParaRPr>
          </a:p>
          <a:p>
            <a:pPr marL="0" lvl="0" indent="0" algn="l" rtl="0">
              <a:spcBef>
                <a:spcPts val="0"/>
              </a:spcBef>
              <a:spcAft>
                <a:spcPts val="0"/>
              </a:spcAft>
              <a:buNone/>
            </a:pPr>
            <a:r>
              <a:rPr lang="ko-KR" sz="1000">
                <a:solidFill>
                  <a:srgbClr val="4F4F4F"/>
                </a:solidFill>
                <a:latin typeface="Arial"/>
                <a:ea typeface="Arial"/>
                <a:cs typeface="Arial"/>
                <a:sym typeface="Arial"/>
              </a:rPr>
              <a:t>Epoch: A full pass over the entire training dataset</a:t>
            </a:r>
            <a:endParaRPr sz="1000">
              <a:solidFill>
                <a:srgbClr val="4F4F4F"/>
              </a:solidFill>
              <a:latin typeface="Arial"/>
              <a:ea typeface="Arial"/>
              <a:cs typeface="Arial"/>
              <a:sym typeface="Arial"/>
            </a:endParaRPr>
          </a:p>
          <a:p>
            <a:pPr marL="0" lvl="0" indent="0" algn="l" rtl="0">
              <a:spcBef>
                <a:spcPts val="0"/>
              </a:spcBef>
              <a:spcAft>
                <a:spcPts val="0"/>
              </a:spcAft>
              <a:buNone/>
            </a:pPr>
            <a:r>
              <a:rPr lang="ko-KR" sz="1000">
                <a:solidFill>
                  <a:srgbClr val="4F4F4F"/>
                </a:solidFill>
                <a:latin typeface="Arial"/>
                <a:ea typeface="Arial"/>
                <a:cs typeface="Arial"/>
                <a:sym typeface="Arial"/>
              </a:rPr>
              <a:t>Forward pass: The computation of output values from input</a:t>
            </a:r>
            <a:endParaRPr sz="1000">
              <a:solidFill>
                <a:srgbClr val="4F4F4F"/>
              </a:solidFill>
              <a:latin typeface="Arial"/>
              <a:ea typeface="Arial"/>
              <a:cs typeface="Arial"/>
              <a:sym typeface="Arial"/>
            </a:endParaRPr>
          </a:p>
          <a:p>
            <a:pPr marL="0" lvl="0" indent="0" algn="l" rtl="0">
              <a:spcBef>
                <a:spcPts val="0"/>
              </a:spcBef>
              <a:spcAft>
                <a:spcPts val="0"/>
              </a:spcAft>
              <a:buNone/>
            </a:pPr>
            <a:r>
              <a:rPr lang="ko-KR" sz="1000">
                <a:solidFill>
                  <a:srgbClr val="4F4F4F"/>
                </a:solidFill>
                <a:latin typeface="Arial"/>
                <a:ea typeface="Arial"/>
                <a:cs typeface="Arial"/>
                <a:sym typeface="Arial"/>
              </a:rPr>
              <a:t>Backward pass (backpropagation): The calculation of internal variable adjustments according to the optimizer algorithm, starting from the output layer and working back through each layer to the input.</a:t>
            </a:r>
            <a:endParaRPr sz="1000">
              <a:solidFill>
                <a:srgbClr val="4F4F4F"/>
              </a:solidFill>
              <a:latin typeface="Arial"/>
              <a:ea typeface="Arial"/>
              <a:cs typeface="Arial"/>
              <a:sym typeface="Arial"/>
            </a:endParaRPr>
          </a:p>
          <a:p>
            <a:pPr marL="0" lvl="0" indent="0" algn="l" rtl="0">
              <a:spcBef>
                <a:spcPts val="0"/>
              </a:spcBef>
              <a:spcAft>
                <a:spcPts val="0"/>
              </a:spcAft>
              <a:buNone/>
            </a:pPr>
            <a:endParaRPr sz="1000">
              <a:solidFill>
                <a:srgbClr val="4F4F4F"/>
              </a:solidFill>
              <a:latin typeface="Arial"/>
              <a:ea typeface="Arial"/>
              <a:cs typeface="Arial"/>
              <a:sym typeface="Arial"/>
            </a:endParaRPr>
          </a:p>
          <a:p>
            <a:pPr marL="0" lvl="0" indent="0" algn="l" rtl="0">
              <a:spcBef>
                <a:spcPts val="0"/>
              </a:spcBef>
              <a:spcAft>
                <a:spcPts val="0"/>
              </a:spcAft>
              <a:buNone/>
            </a:pPr>
            <a:endParaRPr sz="1000">
              <a:solidFill>
                <a:srgbClr val="4F4F4F"/>
              </a:solidFill>
              <a:latin typeface="Arial"/>
              <a:ea typeface="Arial"/>
              <a:cs typeface="Arial"/>
              <a:sym typeface="Arial"/>
            </a:endParaRPr>
          </a:p>
        </p:txBody>
      </p:sp>
      <p:sp>
        <p:nvSpPr>
          <p:cNvPr id="1084" name="Google Shape;1084;g598d4024d7_0_174: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087374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598d4024d7_0_191: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3" name="Google Shape;1093;g598d4024d7_0_191: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379443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5995e21df2_0_14: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ko-KR" sz="1000">
                <a:latin typeface="Arial"/>
                <a:ea typeface="Arial"/>
                <a:cs typeface="Arial"/>
                <a:sym typeface="Arial"/>
              </a:rPr>
              <a:t>In the Colab, we created a model to convert Celsius to Fahrenheit, where we used a simple neural network to find the relation between degrees Celsius and degrees Fahrenheit.</a:t>
            </a:r>
            <a:endParaRPr sz="10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ko-KR" sz="1000">
                <a:latin typeface="Arial"/>
                <a:ea typeface="Arial"/>
                <a:cs typeface="Arial"/>
                <a:sym typeface="Arial"/>
              </a:rPr>
              <a:t>We can see that our network has a single dense layer.</a:t>
            </a:r>
            <a:endParaRPr sz="1000">
              <a:latin typeface="Arial"/>
              <a:ea typeface="Arial"/>
              <a:cs typeface="Arial"/>
              <a:sym typeface="Arial"/>
            </a:endParaRPr>
          </a:p>
        </p:txBody>
      </p:sp>
      <p:sp>
        <p:nvSpPr>
          <p:cNvPr id="1100" name="Google Shape;1100;g5995e21df2_0_14: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928253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5995e21df2_0_24: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ko-KR" sz="1000">
                <a:latin typeface="Arial"/>
                <a:ea typeface="Arial"/>
                <a:cs typeface="Arial"/>
                <a:sym typeface="Arial"/>
              </a:rPr>
              <a:t>But what exactly is a dense layer?</a:t>
            </a:r>
            <a:endParaRPr sz="1000">
              <a:latin typeface="Arial"/>
              <a:ea typeface="Arial"/>
              <a:cs typeface="Arial"/>
              <a:sym typeface="Arial"/>
            </a:endParaRPr>
          </a:p>
          <a:p>
            <a:pPr marL="0" lvl="0" indent="0" algn="l" rtl="0">
              <a:lnSpc>
                <a:spcPct val="115000"/>
              </a:lnSpc>
              <a:spcBef>
                <a:spcPts val="0"/>
              </a:spcBef>
              <a:spcAft>
                <a:spcPts val="0"/>
              </a:spcAft>
              <a:buNone/>
            </a:pPr>
            <a:r>
              <a:rPr lang="ko-KR" sz="1000">
                <a:latin typeface="Arial"/>
                <a:ea typeface="Arial"/>
                <a:cs typeface="Arial"/>
                <a:sym typeface="Arial"/>
              </a:rPr>
              <a:t>In order to understand what a dense layer is, let's create a slightly more complicated neural network that has three inputs,</a:t>
            </a:r>
            <a:endParaRPr sz="1000">
              <a:latin typeface="Arial"/>
              <a:ea typeface="Arial"/>
              <a:cs typeface="Arial"/>
              <a:sym typeface="Arial"/>
            </a:endParaRPr>
          </a:p>
          <a:p>
            <a:pPr marL="0" lvl="0" indent="0" algn="l" rtl="0">
              <a:lnSpc>
                <a:spcPct val="115000"/>
              </a:lnSpc>
              <a:spcBef>
                <a:spcPts val="0"/>
              </a:spcBef>
              <a:spcAft>
                <a:spcPts val="0"/>
              </a:spcAft>
              <a:buNone/>
            </a:pPr>
            <a:r>
              <a:rPr lang="ko-KR" sz="1000">
                <a:latin typeface="Arial"/>
                <a:ea typeface="Arial"/>
                <a:cs typeface="Arial"/>
                <a:sym typeface="Arial"/>
              </a:rPr>
              <a:t>one hidden layer with two units, and an output layer with only a single unit.</a:t>
            </a:r>
            <a:endParaRPr sz="1000">
              <a:latin typeface="Arial"/>
              <a:ea typeface="Arial"/>
              <a:cs typeface="Arial"/>
              <a:sym typeface="Arial"/>
            </a:endParaRPr>
          </a:p>
          <a:p>
            <a:pPr marL="0" lvl="0" indent="0" algn="l" rtl="0">
              <a:lnSpc>
                <a:spcPct val="115000"/>
              </a:lnSpc>
              <a:spcBef>
                <a:spcPts val="0"/>
              </a:spcBef>
              <a:spcAft>
                <a:spcPts val="0"/>
              </a:spcAft>
              <a:buNone/>
            </a:pPr>
            <a:r>
              <a:rPr lang="ko-KR" sz="1000">
                <a:latin typeface="Arial"/>
                <a:ea typeface="Arial"/>
                <a:cs typeface="Arial"/>
                <a:sym typeface="Arial"/>
              </a:rPr>
              <a:t>Recall, that you can think of a neural network as a stack of layers, where each layer is made up of units.</a:t>
            </a:r>
            <a:endParaRPr sz="1000">
              <a:latin typeface="Arial"/>
              <a:ea typeface="Arial"/>
              <a:cs typeface="Arial"/>
              <a:sym typeface="Arial"/>
            </a:endParaRPr>
          </a:p>
          <a:p>
            <a:pPr marL="0" lvl="0" indent="0" algn="l" rtl="0">
              <a:lnSpc>
                <a:spcPct val="115000"/>
              </a:lnSpc>
              <a:spcBef>
                <a:spcPts val="0"/>
              </a:spcBef>
              <a:spcAft>
                <a:spcPts val="0"/>
              </a:spcAft>
              <a:buNone/>
            </a:pPr>
            <a:endParaRPr sz="1000">
              <a:latin typeface="Arial"/>
              <a:ea typeface="Arial"/>
              <a:cs typeface="Arial"/>
              <a:sym typeface="Arial"/>
            </a:endParaRPr>
          </a:p>
          <a:p>
            <a:pPr marL="0" lvl="0" indent="0" algn="l" rtl="0">
              <a:lnSpc>
                <a:spcPct val="115000"/>
              </a:lnSpc>
              <a:spcBef>
                <a:spcPts val="0"/>
              </a:spcBef>
              <a:spcAft>
                <a:spcPts val="0"/>
              </a:spcAft>
              <a:buNone/>
            </a:pPr>
            <a:endParaRPr sz="1000">
              <a:latin typeface="Arial"/>
              <a:ea typeface="Arial"/>
              <a:cs typeface="Arial"/>
              <a:sym typeface="Arial"/>
            </a:endParaRPr>
          </a:p>
        </p:txBody>
      </p:sp>
      <p:sp>
        <p:nvSpPr>
          <p:cNvPr id="1110" name="Google Shape;1110;g5995e21df2_0_24: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355658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5995e21df2_0_36: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ko-KR" sz="1000">
                <a:latin typeface="Arial"/>
                <a:ea typeface="Arial"/>
                <a:cs typeface="Arial"/>
                <a:sym typeface="Arial"/>
              </a:rPr>
              <a:t>These units are also called neurons.</a:t>
            </a:r>
            <a:endParaRPr sz="1000">
              <a:latin typeface="Arial"/>
              <a:ea typeface="Arial"/>
              <a:cs typeface="Arial"/>
              <a:sym typeface="Arial"/>
            </a:endParaRPr>
          </a:p>
          <a:p>
            <a:pPr marL="0" lvl="0" indent="0" algn="l" rtl="0">
              <a:lnSpc>
                <a:spcPct val="115000"/>
              </a:lnSpc>
              <a:spcBef>
                <a:spcPts val="0"/>
              </a:spcBef>
              <a:spcAft>
                <a:spcPts val="0"/>
              </a:spcAft>
              <a:buNone/>
            </a:pPr>
            <a:r>
              <a:rPr lang="ko-KR" sz="1000">
                <a:latin typeface="Arial"/>
                <a:ea typeface="Arial"/>
                <a:cs typeface="Arial"/>
                <a:sym typeface="Arial"/>
              </a:rPr>
              <a:t>The neurons in each layer can be connected to neurons in the following layer.</a:t>
            </a:r>
            <a:endParaRPr sz="1000">
              <a:latin typeface="Arial"/>
              <a:ea typeface="Arial"/>
              <a:cs typeface="Arial"/>
              <a:sym typeface="Arial"/>
            </a:endParaRPr>
          </a:p>
        </p:txBody>
      </p:sp>
      <p:sp>
        <p:nvSpPr>
          <p:cNvPr id="1120" name="Google Shape;1120;g5995e21df2_0_36: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140939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5995e21df2_0_49: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ko-KR" sz="1000">
                <a:latin typeface="Arial"/>
                <a:ea typeface="Arial"/>
                <a:cs typeface="Arial"/>
                <a:sym typeface="Arial"/>
              </a:rPr>
              <a:t>For example, here we can see this neuron in the hidden layer receives the data from all the inputs. Now, we can do the same with all the other neurons.</a:t>
            </a:r>
            <a:endParaRPr sz="1000">
              <a:latin typeface="Arial"/>
              <a:ea typeface="Arial"/>
              <a:cs typeface="Arial"/>
              <a:sym typeface="Arial"/>
            </a:endParaRPr>
          </a:p>
        </p:txBody>
      </p:sp>
      <p:sp>
        <p:nvSpPr>
          <p:cNvPr id="1130" name="Google Shape;1130;g5995e21df2_0_49: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839163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5995e21df2_0_61: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ko-KR" sz="1000">
                <a:latin typeface="Arial"/>
                <a:ea typeface="Arial"/>
                <a:cs typeface="Arial"/>
                <a:sym typeface="Arial"/>
              </a:rPr>
              <a:t>Let's see what this will look like.</a:t>
            </a:r>
            <a:endParaRPr sz="1000">
              <a:latin typeface="Arial"/>
              <a:ea typeface="Arial"/>
              <a:cs typeface="Arial"/>
              <a:sym typeface="Arial"/>
            </a:endParaRPr>
          </a:p>
          <a:p>
            <a:pPr marL="0" lvl="0" indent="0" algn="l" rtl="0">
              <a:lnSpc>
                <a:spcPct val="115000"/>
              </a:lnSpc>
              <a:spcBef>
                <a:spcPts val="0"/>
              </a:spcBef>
              <a:spcAft>
                <a:spcPts val="0"/>
              </a:spcAft>
              <a:buNone/>
            </a:pPr>
            <a:r>
              <a:rPr lang="ko-KR" sz="1000">
                <a:latin typeface="Arial"/>
                <a:ea typeface="Arial"/>
                <a:cs typeface="Arial"/>
                <a:sym typeface="Arial"/>
              </a:rPr>
              <a:t>Here, we can see that every neuron in each layer is connected to all the neurons in the previous layer. These types of layers are fully connected or dense layers.</a:t>
            </a:r>
            <a:endParaRPr sz="1000">
              <a:latin typeface="Arial"/>
              <a:ea typeface="Arial"/>
              <a:cs typeface="Arial"/>
              <a:sym typeface="Arial"/>
            </a:endParaRPr>
          </a:p>
        </p:txBody>
      </p:sp>
      <p:sp>
        <p:nvSpPr>
          <p:cNvPr id="1140" name="Google Shape;1140;g5995e21df2_0_61: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886540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5995e21df2_0_73: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ko-KR" sz="1000">
                <a:latin typeface="Arial"/>
                <a:ea typeface="Arial"/>
                <a:cs typeface="Arial"/>
                <a:sym typeface="Arial"/>
              </a:rPr>
              <a:t>So when we use a dense layer in keras, we're simply stating that the neurons in that layer are fully connected to the neurons in the previous layer.</a:t>
            </a:r>
            <a:endParaRPr sz="1000">
              <a:latin typeface="Arial"/>
              <a:ea typeface="Arial"/>
              <a:cs typeface="Arial"/>
              <a:sym typeface="Arial"/>
            </a:endParaRPr>
          </a:p>
          <a:p>
            <a:pPr marL="0" lvl="0" indent="0" algn="l" rtl="0">
              <a:lnSpc>
                <a:spcPct val="115000"/>
              </a:lnSpc>
              <a:spcBef>
                <a:spcPts val="0"/>
              </a:spcBef>
              <a:spcAft>
                <a:spcPts val="0"/>
              </a:spcAft>
              <a:buNone/>
            </a:pPr>
            <a:r>
              <a:rPr lang="ko-KR" sz="1000">
                <a:latin typeface="Arial"/>
                <a:ea typeface="Arial"/>
                <a:cs typeface="Arial"/>
                <a:sym typeface="Arial"/>
              </a:rPr>
              <a:t>For example, to create there both neural networking keras,</a:t>
            </a:r>
            <a:endParaRPr sz="1000">
              <a:latin typeface="Arial"/>
              <a:ea typeface="Arial"/>
              <a:cs typeface="Arial"/>
              <a:sym typeface="Arial"/>
            </a:endParaRPr>
          </a:p>
          <a:p>
            <a:pPr marL="0" lvl="0" indent="0" algn="l" rtl="0">
              <a:lnSpc>
                <a:spcPct val="115000"/>
              </a:lnSpc>
              <a:spcBef>
                <a:spcPts val="0"/>
              </a:spcBef>
              <a:spcAft>
                <a:spcPts val="0"/>
              </a:spcAft>
              <a:buNone/>
            </a:pPr>
            <a:r>
              <a:rPr lang="ko-KR" sz="1000">
                <a:latin typeface="Arial"/>
                <a:ea typeface="Arial"/>
                <a:cs typeface="Arial"/>
                <a:sym typeface="Arial"/>
              </a:rPr>
              <a:t>we simply have to use the following statements.</a:t>
            </a:r>
            <a:endParaRPr sz="1000">
              <a:latin typeface="Arial"/>
              <a:ea typeface="Arial"/>
              <a:cs typeface="Arial"/>
              <a:sym typeface="Arial"/>
            </a:endParaRPr>
          </a:p>
        </p:txBody>
      </p:sp>
      <p:sp>
        <p:nvSpPr>
          <p:cNvPr id="1150" name="Google Shape;1150;g5995e21df2_0_73: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1487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2"/>
          <p:cNvSpPr txBox="1">
            <a:spLocks noGrp="1"/>
          </p:cNvSpPr>
          <p:nvPr>
            <p:ph type="sldNum" idx="12"/>
          </p:nvPr>
        </p:nvSpPr>
        <p:spPr>
          <a:xfrm>
            <a:off x="7471317" y="6423258"/>
            <a:ext cx="150495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A5A5A5"/>
                </a:solidFill>
                <a:latin typeface="Arial"/>
                <a:ea typeface="Arial"/>
                <a:cs typeface="Arial"/>
                <a:sym typeface="Arial"/>
              </a:defRPr>
            </a:lvl1pPr>
            <a:lvl2pPr marL="0" lvl="1" indent="0" algn="r">
              <a:spcBef>
                <a:spcPts val="0"/>
              </a:spcBef>
              <a:buNone/>
              <a:defRPr sz="1200" b="0" i="0" u="none" strike="noStrike" cap="none">
                <a:solidFill>
                  <a:srgbClr val="A5A5A5"/>
                </a:solidFill>
                <a:latin typeface="Arial"/>
                <a:ea typeface="Arial"/>
                <a:cs typeface="Arial"/>
                <a:sym typeface="Arial"/>
              </a:defRPr>
            </a:lvl2pPr>
            <a:lvl3pPr marL="0" lvl="2" indent="0" algn="r">
              <a:spcBef>
                <a:spcPts val="0"/>
              </a:spcBef>
              <a:buNone/>
              <a:defRPr sz="1200" b="0" i="0" u="none" strike="noStrike" cap="none">
                <a:solidFill>
                  <a:srgbClr val="A5A5A5"/>
                </a:solidFill>
                <a:latin typeface="Arial"/>
                <a:ea typeface="Arial"/>
                <a:cs typeface="Arial"/>
                <a:sym typeface="Arial"/>
              </a:defRPr>
            </a:lvl3pPr>
            <a:lvl4pPr marL="0" lvl="3" indent="0" algn="r">
              <a:spcBef>
                <a:spcPts val="0"/>
              </a:spcBef>
              <a:buNone/>
              <a:defRPr sz="1200" b="0" i="0" u="none" strike="noStrike" cap="none">
                <a:solidFill>
                  <a:srgbClr val="A5A5A5"/>
                </a:solidFill>
                <a:latin typeface="Arial"/>
                <a:ea typeface="Arial"/>
                <a:cs typeface="Arial"/>
                <a:sym typeface="Arial"/>
              </a:defRPr>
            </a:lvl4pPr>
            <a:lvl5pPr marL="0" lvl="4" indent="0" algn="r">
              <a:spcBef>
                <a:spcPts val="0"/>
              </a:spcBef>
              <a:buNone/>
              <a:defRPr sz="1200" b="0" i="0" u="none" strike="noStrike" cap="none">
                <a:solidFill>
                  <a:srgbClr val="A5A5A5"/>
                </a:solidFill>
                <a:latin typeface="Arial"/>
                <a:ea typeface="Arial"/>
                <a:cs typeface="Arial"/>
                <a:sym typeface="Arial"/>
              </a:defRPr>
            </a:lvl5pPr>
            <a:lvl6pPr marL="0" lvl="5" indent="0" algn="r">
              <a:spcBef>
                <a:spcPts val="0"/>
              </a:spcBef>
              <a:buNone/>
              <a:defRPr sz="1200" b="0" i="0" u="none" strike="noStrike" cap="none">
                <a:solidFill>
                  <a:srgbClr val="A5A5A5"/>
                </a:solidFill>
                <a:latin typeface="Arial"/>
                <a:ea typeface="Arial"/>
                <a:cs typeface="Arial"/>
                <a:sym typeface="Arial"/>
              </a:defRPr>
            </a:lvl6pPr>
            <a:lvl7pPr marL="0" lvl="6" indent="0" algn="r">
              <a:spcBef>
                <a:spcPts val="0"/>
              </a:spcBef>
              <a:buNone/>
              <a:defRPr sz="1200" b="0" i="0" u="none" strike="noStrike" cap="none">
                <a:solidFill>
                  <a:srgbClr val="A5A5A5"/>
                </a:solidFill>
                <a:latin typeface="Arial"/>
                <a:ea typeface="Arial"/>
                <a:cs typeface="Arial"/>
                <a:sym typeface="Arial"/>
              </a:defRPr>
            </a:lvl7pPr>
            <a:lvl8pPr marL="0" lvl="7" indent="0" algn="r">
              <a:spcBef>
                <a:spcPts val="0"/>
              </a:spcBef>
              <a:buNone/>
              <a:defRPr sz="1200" b="0" i="0" u="none" strike="noStrike" cap="none">
                <a:solidFill>
                  <a:srgbClr val="A5A5A5"/>
                </a:solidFill>
                <a:latin typeface="Arial"/>
                <a:ea typeface="Arial"/>
                <a:cs typeface="Arial"/>
                <a:sym typeface="Arial"/>
              </a:defRPr>
            </a:lvl8pPr>
            <a:lvl9pPr marL="0" lvl="8" indent="0" algn="r">
              <a:spcBef>
                <a:spcPts val="0"/>
              </a:spcBef>
              <a:buNone/>
              <a:defRPr sz="1200" b="0" i="0" u="none" strike="noStrike" cap="none">
                <a:solidFill>
                  <a:srgbClr val="A5A5A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82"/>
        <p:cNvGrpSpPr/>
        <p:nvPr/>
      </p:nvGrpSpPr>
      <p:grpSpPr>
        <a:xfrm>
          <a:off x="0" y="0"/>
          <a:ext cx="0" cy="0"/>
          <a:chOff x="0" y="0"/>
          <a:chExt cx="0" cy="0"/>
        </a:xfrm>
      </p:grpSpPr>
      <p:sp>
        <p:nvSpPr>
          <p:cNvPr id="83" name="Google Shape;83;p1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1"/>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1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88" name="Google Shape;88;p11"/>
          <p:cNvPicPr preferRelativeResize="0"/>
          <p:nvPr/>
        </p:nvPicPr>
        <p:blipFill rotWithShape="1">
          <a:blip r:embed="rId2">
            <a:alphaModFix/>
          </a:blip>
          <a:srcRect/>
          <a:stretch/>
        </p:blipFill>
        <p:spPr>
          <a:xfrm>
            <a:off x="-30929" y="-27000"/>
            <a:ext cx="9205859" cy="69120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89"/>
        <p:cNvGrpSpPr/>
        <p:nvPr/>
      </p:nvGrpSpPr>
      <p:grpSpPr>
        <a:xfrm>
          <a:off x="0" y="0"/>
          <a:ext cx="0" cy="0"/>
          <a:chOff x="0" y="0"/>
          <a:chExt cx="0" cy="0"/>
        </a:xfrm>
      </p:grpSpPr>
      <p:sp>
        <p:nvSpPr>
          <p:cNvPr id="90" name="Google Shape;90;p12"/>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12"/>
          <p:cNvSpPr txBox="1">
            <a:spLocks noGrp="1"/>
          </p:cNvSpPr>
          <p:nvPr>
            <p:ph type="body" idx="1"/>
          </p:nvPr>
        </p:nvSpPr>
        <p:spPr>
          <a:xfrm rot="5400000">
            <a:off x="623093" y="370681"/>
            <a:ext cx="5811838" cy="580072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 name="Google Shape;92;p1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95" name="Google Shape;95;p12"/>
          <p:cNvPicPr preferRelativeResize="0"/>
          <p:nvPr/>
        </p:nvPicPr>
        <p:blipFill rotWithShape="1">
          <a:blip r:embed="rId2">
            <a:alphaModFix/>
          </a:blip>
          <a:srcRect/>
          <a:stretch/>
        </p:blipFill>
        <p:spPr>
          <a:xfrm>
            <a:off x="-30929" y="-27000"/>
            <a:ext cx="9205859" cy="69120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102"/>
        <p:cNvGrpSpPr/>
        <p:nvPr/>
      </p:nvGrpSpPr>
      <p:grpSpPr>
        <a:xfrm>
          <a:off x="0" y="0"/>
          <a:ext cx="0" cy="0"/>
          <a:chOff x="0" y="0"/>
          <a:chExt cx="0" cy="0"/>
        </a:xfrm>
      </p:grpSpPr>
      <p:sp>
        <p:nvSpPr>
          <p:cNvPr id="103" name="Google Shape;103;p14"/>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4" name="Google Shape;104;p14"/>
          <p:cNvSpPr txBox="1">
            <a:spLocks noGrp="1"/>
          </p:cNvSpPr>
          <p:nvPr>
            <p:ph type="body" idx="1"/>
          </p:nvPr>
        </p:nvSpPr>
        <p:spPr>
          <a:xfrm>
            <a:off x="628650" y="1825625"/>
            <a:ext cx="7886700" cy="43512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05" name="Google Shape;105;p14"/>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sz="1200" b="0" i="0" u="none" strike="noStrike" cap="none">
                <a:solidFill>
                  <a:srgbClr val="A5A5A5"/>
                </a:solidFill>
                <a:latin typeface="Arial"/>
                <a:ea typeface="Arial"/>
                <a:cs typeface="Arial"/>
                <a:sym typeface="Arial"/>
              </a:defRPr>
            </a:lvl1pPr>
            <a:lvl2pPr marL="0" lvl="1" indent="0" algn="r" rtl="0">
              <a:spcBef>
                <a:spcPts val="0"/>
              </a:spcBef>
              <a:buNone/>
              <a:defRPr sz="1200" b="0" i="0" u="none" strike="noStrike" cap="none">
                <a:solidFill>
                  <a:srgbClr val="A5A5A5"/>
                </a:solidFill>
                <a:latin typeface="Arial"/>
                <a:ea typeface="Arial"/>
                <a:cs typeface="Arial"/>
                <a:sym typeface="Arial"/>
              </a:defRPr>
            </a:lvl2pPr>
            <a:lvl3pPr marL="0" lvl="2" indent="0" algn="r" rtl="0">
              <a:spcBef>
                <a:spcPts val="0"/>
              </a:spcBef>
              <a:buNone/>
              <a:defRPr sz="1200" b="0" i="0" u="none" strike="noStrike" cap="none">
                <a:solidFill>
                  <a:srgbClr val="A5A5A5"/>
                </a:solidFill>
                <a:latin typeface="Arial"/>
                <a:ea typeface="Arial"/>
                <a:cs typeface="Arial"/>
                <a:sym typeface="Arial"/>
              </a:defRPr>
            </a:lvl3pPr>
            <a:lvl4pPr marL="0" lvl="3" indent="0" algn="r" rtl="0">
              <a:spcBef>
                <a:spcPts val="0"/>
              </a:spcBef>
              <a:buNone/>
              <a:defRPr sz="1200" b="0" i="0" u="none" strike="noStrike" cap="none">
                <a:solidFill>
                  <a:srgbClr val="A5A5A5"/>
                </a:solidFill>
                <a:latin typeface="Arial"/>
                <a:ea typeface="Arial"/>
                <a:cs typeface="Arial"/>
                <a:sym typeface="Arial"/>
              </a:defRPr>
            </a:lvl4pPr>
            <a:lvl5pPr marL="0" lvl="4" indent="0" algn="r" rtl="0">
              <a:spcBef>
                <a:spcPts val="0"/>
              </a:spcBef>
              <a:buNone/>
              <a:defRPr sz="1200" b="0" i="0" u="none" strike="noStrike" cap="none">
                <a:solidFill>
                  <a:srgbClr val="A5A5A5"/>
                </a:solidFill>
                <a:latin typeface="Arial"/>
                <a:ea typeface="Arial"/>
                <a:cs typeface="Arial"/>
                <a:sym typeface="Arial"/>
              </a:defRPr>
            </a:lvl5pPr>
            <a:lvl6pPr marL="0" lvl="5" indent="0" algn="r" rtl="0">
              <a:spcBef>
                <a:spcPts val="0"/>
              </a:spcBef>
              <a:buNone/>
              <a:defRPr sz="1200" b="0" i="0" u="none" strike="noStrike" cap="none">
                <a:solidFill>
                  <a:srgbClr val="A5A5A5"/>
                </a:solidFill>
                <a:latin typeface="Arial"/>
                <a:ea typeface="Arial"/>
                <a:cs typeface="Arial"/>
                <a:sym typeface="Arial"/>
              </a:defRPr>
            </a:lvl6pPr>
            <a:lvl7pPr marL="0" lvl="6" indent="0" algn="r" rtl="0">
              <a:spcBef>
                <a:spcPts val="0"/>
              </a:spcBef>
              <a:buNone/>
              <a:defRPr sz="1200" b="0" i="0" u="none" strike="noStrike" cap="none">
                <a:solidFill>
                  <a:srgbClr val="A5A5A5"/>
                </a:solidFill>
                <a:latin typeface="Arial"/>
                <a:ea typeface="Arial"/>
                <a:cs typeface="Arial"/>
                <a:sym typeface="Arial"/>
              </a:defRPr>
            </a:lvl7pPr>
            <a:lvl8pPr marL="0" lvl="7" indent="0" algn="r" rtl="0">
              <a:spcBef>
                <a:spcPts val="0"/>
              </a:spcBef>
              <a:buNone/>
              <a:defRPr sz="1200" b="0" i="0" u="none" strike="noStrike" cap="none">
                <a:solidFill>
                  <a:srgbClr val="A5A5A5"/>
                </a:solidFill>
                <a:latin typeface="Arial"/>
                <a:ea typeface="Arial"/>
                <a:cs typeface="Arial"/>
                <a:sym typeface="Arial"/>
              </a:defRPr>
            </a:lvl8pPr>
            <a:lvl9pPr marL="0" lvl="8" indent="0" algn="r" rtl="0">
              <a:spcBef>
                <a:spcPts val="0"/>
              </a:spcBef>
              <a:buNone/>
              <a:defRPr sz="1200" b="0" i="0" u="none" strike="noStrike" cap="none">
                <a:solidFill>
                  <a:srgbClr val="A5A5A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685800" y="1122363"/>
            <a:ext cx="7772400" cy="2387700"/>
          </a:xfrm>
          <a:prstGeom prst="rect">
            <a:avLst/>
          </a:prstGeom>
          <a:noFill/>
          <a:ln>
            <a:noFill/>
          </a:ln>
        </p:spPr>
        <p:txBody>
          <a:bodyPr spcFirstLastPara="1" wrap="square" lIns="91425" tIns="45700" rIns="91425" bIns="45700" anchor="b" anchorCtr="0">
            <a:noAutofit/>
          </a:bodyPr>
          <a:lstStyle>
            <a:lvl1pPr lvl="0" algn="ctr" rtl="0">
              <a:lnSpc>
                <a:spcPct val="90000"/>
              </a:lnSpc>
              <a:spcBef>
                <a:spcPts val="0"/>
              </a:spcBef>
              <a:spcAft>
                <a:spcPts val="0"/>
              </a:spcAft>
              <a:buClr>
                <a:schemeClr val="dk1"/>
              </a:buClr>
              <a:buSzPts val="6000"/>
              <a:buFont typeface="Arial"/>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8" name="Google Shape;108;p15"/>
          <p:cNvSpPr txBox="1">
            <a:spLocks noGrp="1"/>
          </p:cNvSpPr>
          <p:nvPr>
            <p:ph type="subTitle" idx="1"/>
          </p:nvPr>
        </p:nvSpPr>
        <p:spPr>
          <a:xfrm>
            <a:off x="1143000" y="3602038"/>
            <a:ext cx="6858000" cy="1655700"/>
          </a:xfrm>
          <a:prstGeom prst="rect">
            <a:avLst/>
          </a:prstGeom>
          <a:noFill/>
          <a:ln>
            <a:noFill/>
          </a:ln>
        </p:spPr>
        <p:txBody>
          <a:bodyPr spcFirstLastPara="1" wrap="square" lIns="91425" tIns="45700" rIns="91425" bIns="45700" anchor="t" anchorCtr="0">
            <a:noAutofit/>
          </a:bodyPr>
          <a:lstStyle>
            <a:lvl1pPr lvl="0" algn="ctr" rtl="0">
              <a:lnSpc>
                <a:spcPct val="90000"/>
              </a:lnSpc>
              <a:spcBef>
                <a:spcPts val="1000"/>
              </a:spcBef>
              <a:spcAft>
                <a:spcPts val="0"/>
              </a:spcAft>
              <a:buClr>
                <a:schemeClr val="dk1"/>
              </a:buClr>
              <a:buSzPts val="2400"/>
              <a:buNone/>
              <a:defRPr sz="24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109" name="Google Shape;109;p15"/>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0" name="Google Shape;110;p15"/>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1" name="Google Shape;111;p15"/>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112"/>
        <p:cNvGrpSpPr/>
        <p:nvPr/>
      </p:nvGrpSpPr>
      <p:grpSpPr>
        <a:xfrm>
          <a:off x="0" y="0"/>
          <a:ext cx="0" cy="0"/>
          <a:chOff x="0" y="0"/>
          <a:chExt cx="0" cy="0"/>
        </a:xfrm>
      </p:grpSpPr>
      <p:sp>
        <p:nvSpPr>
          <p:cNvPr id="113" name="Google Shape;113;p16"/>
          <p:cNvSpPr txBox="1">
            <a:spLocks noGrp="1"/>
          </p:cNvSpPr>
          <p:nvPr>
            <p:ph type="title"/>
          </p:nvPr>
        </p:nvSpPr>
        <p:spPr>
          <a:xfrm>
            <a:off x="623888" y="1709739"/>
            <a:ext cx="7886700" cy="28527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dk1"/>
              </a:buClr>
              <a:buSzPts val="6000"/>
              <a:buFont typeface="Arial"/>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4" name="Google Shape;114;p16"/>
          <p:cNvSpPr txBox="1">
            <a:spLocks noGrp="1"/>
          </p:cNvSpPr>
          <p:nvPr>
            <p:ph type="body" idx="1"/>
          </p:nvPr>
        </p:nvSpPr>
        <p:spPr>
          <a:xfrm>
            <a:off x="623888" y="4589464"/>
            <a:ext cx="7886700" cy="15003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2400"/>
              <a:buNone/>
              <a:defRPr sz="2400">
                <a:solidFill>
                  <a:schemeClr val="dk1"/>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15" name="Google Shape;115;p16"/>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6" name="Google Shape;116;p16"/>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7" name="Google Shape;117;p16"/>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18" name="Google Shape;118;p16"/>
          <p:cNvPicPr preferRelativeResize="0"/>
          <p:nvPr/>
        </p:nvPicPr>
        <p:blipFill rotWithShape="1">
          <a:blip r:embed="rId2">
            <a:alphaModFix/>
          </a:blip>
          <a:srcRect/>
          <a:stretch/>
        </p:blipFill>
        <p:spPr>
          <a:xfrm>
            <a:off x="-30929" y="-27000"/>
            <a:ext cx="9205860" cy="691200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119"/>
        <p:cNvGrpSpPr/>
        <p:nvPr/>
      </p:nvGrpSpPr>
      <p:grpSpPr>
        <a:xfrm>
          <a:off x="0" y="0"/>
          <a:ext cx="0" cy="0"/>
          <a:chOff x="0" y="0"/>
          <a:chExt cx="0" cy="0"/>
        </a:xfrm>
      </p:grpSpPr>
      <p:sp>
        <p:nvSpPr>
          <p:cNvPr id="120" name="Google Shape;120;p17"/>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1" name="Google Shape;121;p17"/>
          <p:cNvSpPr txBox="1">
            <a:spLocks noGrp="1"/>
          </p:cNvSpPr>
          <p:nvPr>
            <p:ph type="body" idx="1"/>
          </p:nvPr>
        </p:nvSpPr>
        <p:spPr>
          <a:xfrm>
            <a:off x="628650" y="1825625"/>
            <a:ext cx="3886200" cy="43512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22" name="Google Shape;122;p17"/>
          <p:cNvSpPr txBox="1">
            <a:spLocks noGrp="1"/>
          </p:cNvSpPr>
          <p:nvPr>
            <p:ph type="body" idx="2"/>
          </p:nvPr>
        </p:nvSpPr>
        <p:spPr>
          <a:xfrm>
            <a:off x="4629150" y="1825625"/>
            <a:ext cx="3886200" cy="43512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23" name="Google Shape;123;p17"/>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4" name="Google Shape;124;p17"/>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5" name="Google Shape;125;p17"/>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26" name="Google Shape;126;p17"/>
          <p:cNvPicPr preferRelativeResize="0"/>
          <p:nvPr/>
        </p:nvPicPr>
        <p:blipFill rotWithShape="1">
          <a:blip r:embed="rId2">
            <a:alphaModFix/>
          </a:blip>
          <a:srcRect/>
          <a:stretch/>
        </p:blipFill>
        <p:spPr>
          <a:xfrm>
            <a:off x="-30929" y="-27000"/>
            <a:ext cx="9205860" cy="6912001"/>
          </a:xfrm>
          <a:prstGeom prst="rect">
            <a:avLst/>
          </a:prstGeom>
          <a:noFill/>
          <a:ln>
            <a:noFill/>
          </a:ln>
        </p:spPr>
      </p:pic>
      <p:pic>
        <p:nvPicPr>
          <p:cNvPr id="127" name="Google Shape;127;p17"/>
          <p:cNvPicPr preferRelativeResize="0"/>
          <p:nvPr/>
        </p:nvPicPr>
        <p:blipFill rotWithShape="1">
          <a:blip r:embed="rId3">
            <a:alphaModFix/>
          </a:blip>
          <a:srcRect/>
          <a:stretch/>
        </p:blipFill>
        <p:spPr>
          <a:xfrm>
            <a:off x="7813855" y="122952"/>
            <a:ext cx="1208010" cy="397617"/>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128"/>
        <p:cNvGrpSpPr/>
        <p:nvPr/>
      </p:nvGrpSpPr>
      <p:grpSpPr>
        <a:xfrm>
          <a:off x="0" y="0"/>
          <a:ext cx="0" cy="0"/>
          <a:chOff x="0" y="0"/>
          <a:chExt cx="0" cy="0"/>
        </a:xfrm>
      </p:grpSpPr>
      <p:sp>
        <p:nvSpPr>
          <p:cNvPr id="129" name="Google Shape;129;p18"/>
          <p:cNvSpPr txBox="1">
            <a:spLocks noGrp="1"/>
          </p:cNvSpPr>
          <p:nvPr>
            <p:ph type="title"/>
          </p:nvPr>
        </p:nvSpPr>
        <p:spPr>
          <a:xfrm>
            <a:off x="629841" y="365126"/>
            <a:ext cx="78867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0" name="Google Shape;130;p18"/>
          <p:cNvSpPr txBox="1">
            <a:spLocks noGrp="1"/>
          </p:cNvSpPr>
          <p:nvPr>
            <p:ph type="body" idx="1"/>
          </p:nvPr>
        </p:nvSpPr>
        <p:spPr>
          <a:xfrm>
            <a:off x="629842" y="1681163"/>
            <a:ext cx="38682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31" name="Google Shape;131;p18"/>
          <p:cNvSpPr txBox="1">
            <a:spLocks noGrp="1"/>
          </p:cNvSpPr>
          <p:nvPr>
            <p:ph type="body" idx="2"/>
          </p:nvPr>
        </p:nvSpPr>
        <p:spPr>
          <a:xfrm>
            <a:off x="629842" y="2505075"/>
            <a:ext cx="3868200" cy="36846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2" name="Google Shape;132;p18"/>
          <p:cNvSpPr txBox="1">
            <a:spLocks noGrp="1"/>
          </p:cNvSpPr>
          <p:nvPr>
            <p:ph type="body" idx="3"/>
          </p:nvPr>
        </p:nvSpPr>
        <p:spPr>
          <a:xfrm>
            <a:off x="4629150" y="1681163"/>
            <a:ext cx="38874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33" name="Google Shape;133;p18"/>
          <p:cNvSpPr txBox="1">
            <a:spLocks noGrp="1"/>
          </p:cNvSpPr>
          <p:nvPr>
            <p:ph type="body" idx="4"/>
          </p:nvPr>
        </p:nvSpPr>
        <p:spPr>
          <a:xfrm>
            <a:off x="4629150" y="2505075"/>
            <a:ext cx="3887400" cy="36846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4" name="Google Shape;134;p18"/>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5" name="Google Shape;135;p18"/>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6" name="Google Shape;136;p18"/>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37" name="Google Shape;137;p18"/>
          <p:cNvPicPr preferRelativeResize="0"/>
          <p:nvPr/>
        </p:nvPicPr>
        <p:blipFill rotWithShape="1">
          <a:blip r:embed="rId2">
            <a:alphaModFix/>
          </a:blip>
          <a:srcRect/>
          <a:stretch/>
        </p:blipFill>
        <p:spPr>
          <a:xfrm>
            <a:off x="-30929" y="-27000"/>
            <a:ext cx="9205860" cy="6912001"/>
          </a:xfrm>
          <a:prstGeom prst="rect">
            <a:avLst/>
          </a:prstGeom>
          <a:noFill/>
          <a:ln>
            <a:noFill/>
          </a:ln>
        </p:spPr>
      </p:pic>
      <p:pic>
        <p:nvPicPr>
          <p:cNvPr id="138" name="Google Shape;138;p18"/>
          <p:cNvPicPr preferRelativeResize="0"/>
          <p:nvPr/>
        </p:nvPicPr>
        <p:blipFill rotWithShape="1">
          <a:blip r:embed="rId3">
            <a:alphaModFix/>
          </a:blip>
          <a:srcRect/>
          <a:stretch/>
        </p:blipFill>
        <p:spPr>
          <a:xfrm>
            <a:off x="7813855" y="122952"/>
            <a:ext cx="1208010" cy="397617"/>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139"/>
        <p:cNvGrpSpPr/>
        <p:nvPr/>
      </p:nvGrpSpPr>
      <p:grpSpPr>
        <a:xfrm>
          <a:off x="0" y="0"/>
          <a:ext cx="0" cy="0"/>
          <a:chOff x="0" y="0"/>
          <a:chExt cx="0" cy="0"/>
        </a:xfrm>
      </p:grpSpPr>
      <p:sp>
        <p:nvSpPr>
          <p:cNvPr id="140" name="Google Shape;140;p19"/>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1" name="Google Shape;141;p19"/>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2" name="Google Shape;142;p19"/>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3" name="Google Shape;143;p19"/>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44" name="Google Shape;144;p19"/>
          <p:cNvPicPr preferRelativeResize="0"/>
          <p:nvPr/>
        </p:nvPicPr>
        <p:blipFill rotWithShape="1">
          <a:blip r:embed="rId2">
            <a:alphaModFix/>
          </a:blip>
          <a:srcRect/>
          <a:stretch/>
        </p:blipFill>
        <p:spPr>
          <a:xfrm>
            <a:off x="-30929" y="-27000"/>
            <a:ext cx="9205860" cy="6912001"/>
          </a:xfrm>
          <a:prstGeom prst="rect">
            <a:avLst/>
          </a:prstGeom>
          <a:noFill/>
          <a:ln>
            <a:noFill/>
          </a:ln>
        </p:spPr>
      </p:pic>
      <p:pic>
        <p:nvPicPr>
          <p:cNvPr id="145" name="Google Shape;145;p19"/>
          <p:cNvPicPr preferRelativeResize="0"/>
          <p:nvPr/>
        </p:nvPicPr>
        <p:blipFill rotWithShape="1">
          <a:blip r:embed="rId3">
            <a:alphaModFix/>
          </a:blip>
          <a:srcRect/>
          <a:stretch/>
        </p:blipFill>
        <p:spPr>
          <a:xfrm>
            <a:off x="7813855" y="122952"/>
            <a:ext cx="1208010" cy="39761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146"/>
        <p:cNvGrpSpPr/>
        <p:nvPr/>
      </p:nvGrpSpPr>
      <p:grpSpPr>
        <a:xfrm>
          <a:off x="0" y="0"/>
          <a:ext cx="0" cy="0"/>
          <a:chOff x="0" y="0"/>
          <a:chExt cx="0" cy="0"/>
        </a:xfrm>
      </p:grpSpPr>
      <p:sp>
        <p:nvSpPr>
          <p:cNvPr id="147" name="Google Shape;147;p20"/>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8" name="Google Shape;148;p20"/>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9" name="Google Shape;149;p20"/>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50" name="Google Shape;150;p20"/>
          <p:cNvPicPr preferRelativeResize="0"/>
          <p:nvPr/>
        </p:nvPicPr>
        <p:blipFill rotWithShape="1">
          <a:blip r:embed="rId2">
            <a:alphaModFix/>
          </a:blip>
          <a:srcRect/>
          <a:stretch/>
        </p:blipFill>
        <p:spPr>
          <a:xfrm>
            <a:off x="-30929" y="-27000"/>
            <a:ext cx="9205860" cy="6912001"/>
          </a:xfrm>
          <a:prstGeom prst="rect">
            <a:avLst/>
          </a:prstGeom>
          <a:noFill/>
          <a:ln>
            <a:noFill/>
          </a:ln>
        </p:spPr>
      </p:pic>
      <p:pic>
        <p:nvPicPr>
          <p:cNvPr id="151" name="Google Shape;151;p20"/>
          <p:cNvPicPr preferRelativeResize="0"/>
          <p:nvPr/>
        </p:nvPicPr>
        <p:blipFill rotWithShape="1">
          <a:blip r:embed="rId3">
            <a:alphaModFix/>
          </a:blip>
          <a:srcRect/>
          <a:stretch/>
        </p:blipFill>
        <p:spPr>
          <a:xfrm>
            <a:off x="7813855" y="122952"/>
            <a:ext cx="1208010" cy="397617"/>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152"/>
        <p:cNvGrpSpPr/>
        <p:nvPr/>
      </p:nvGrpSpPr>
      <p:grpSpPr>
        <a:xfrm>
          <a:off x="0" y="0"/>
          <a:ext cx="0" cy="0"/>
          <a:chOff x="0" y="0"/>
          <a:chExt cx="0" cy="0"/>
        </a:xfrm>
      </p:grpSpPr>
      <p:sp>
        <p:nvSpPr>
          <p:cNvPr id="153" name="Google Shape;153;p21"/>
          <p:cNvSpPr txBox="1">
            <a:spLocks noGrp="1"/>
          </p:cNvSpPr>
          <p:nvPr>
            <p:ph type="title"/>
          </p:nvPr>
        </p:nvSpPr>
        <p:spPr>
          <a:xfrm>
            <a:off x="629841" y="457200"/>
            <a:ext cx="2949300" cy="16002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dk1"/>
              </a:buClr>
              <a:buSzPts val="3200"/>
              <a:buFont typeface="Arial"/>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4" name="Google Shape;154;p21"/>
          <p:cNvSpPr txBox="1">
            <a:spLocks noGrp="1"/>
          </p:cNvSpPr>
          <p:nvPr>
            <p:ph type="body" idx="1"/>
          </p:nvPr>
        </p:nvSpPr>
        <p:spPr>
          <a:xfrm>
            <a:off x="3887391" y="987426"/>
            <a:ext cx="4629300" cy="4873500"/>
          </a:xfrm>
          <a:prstGeom prst="rect">
            <a:avLst/>
          </a:prstGeom>
          <a:noFill/>
          <a:ln>
            <a:noFill/>
          </a:ln>
        </p:spPr>
        <p:txBody>
          <a:bodyPr spcFirstLastPara="1" wrap="square" lIns="91425" tIns="45700" rIns="91425" bIns="45700" anchor="t" anchorCtr="0">
            <a:noAutofit/>
          </a:bodyPr>
          <a:lstStyle>
            <a:lvl1pPr marL="457200" lvl="0" indent="-431800" algn="l" rtl="0">
              <a:lnSpc>
                <a:spcPct val="90000"/>
              </a:lnSpc>
              <a:spcBef>
                <a:spcPts val="1000"/>
              </a:spcBef>
              <a:spcAft>
                <a:spcPts val="0"/>
              </a:spcAft>
              <a:buClr>
                <a:schemeClr val="dk1"/>
              </a:buClr>
              <a:buSzPts val="3200"/>
              <a:buChar char="•"/>
              <a:defRPr sz="3200"/>
            </a:lvl1pPr>
            <a:lvl2pPr marL="914400" lvl="1" indent="-406400" algn="l" rtl="0">
              <a:lnSpc>
                <a:spcPct val="90000"/>
              </a:lnSpc>
              <a:spcBef>
                <a:spcPts val="500"/>
              </a:spcBef>
              <a:spcAft>
                <a:spcPts val="0"/>
              </a:spcAft>
              <a:buClr>
                <a:schemeClr val="dk1"/>
              </a:buClr>
              <a:buSzPts val="2800"/>
              <a:buChar char="•"/>
              <a:defRPr sz="2800"/>
            </a:lvl2pPr>
            <a:lvl3pPr marL="1371600" lvl="2" indent="-381000" algn="l" rtl="0">
              <a:lnSpc>
                <a:spcPct val="90000"/>
              </a:lnSpc>
              <a:spcBef>
                <a:spcPts val="500"/>
              </a:spcBef>
              <a:spcAft>
                <a:spcPts val="0"/>
              </a:spcAft>
              <a:buClr>
                <a:schemeClr val="dk1"/>
              </a:buClr>
              <a:buSzPts val="2400"/>
              <a:buChar char="•"/>
              <a:defRPr sz="2400"/>
            </a:lvl3pPr>
            <a:lvl4pPr marL="1828800" lvl="3" indent="-355600" algn="l" rtl="0">
              <a:lnSpc>
                <a:spcPct val="90000"/>
              </a:lnSpc>
              <a:spcBef>
                <a:spcPts val="500"/>
              </a:spcBef>
              <a:spcAft>
                <a:spcPts val="0"/>
              </a:spcAft>
              <a:buClr>
                <a:schemeClr val="dk1"/>
              </a:buClr>
              <a:buSzPts val="2000"/>
              <a:buChar char="•"/>
              <a:defRPr sz="2000"/>
            </a:lvl4pPr>
            <a:lvl5pPr marL="2286000" lvl="4" indent="-355600" algn="l" rtl="0">
              <a:lnSpc>
                <a:spcPct val="90000"/>
              </a:lnSpc>
              <a:spcBef>
                <a:spcPts val="500"/>
              </a:spcBef>
              <a:spcAft>
                <a:spcPts val="0"/>
              </a:spcAft>
              <a:buClr>
                <a:schemeClr val="dk1"/>
              </a:buClr>
              <a:buSzPts val="2000"/>
              <a:buChar char="•"/>
              <a:defRPr sz="2000"/>
            </a:lvl5pPr>
            <a:lvl6pPr marL="2743200" lvl="5" indent="-355600" algn="l" rtl="0">
              <a:lnSpc>
                <a:spcPct val="90000"/>
              </a:lnSpc>
              <a:spcBef>
                <a:spcPts val="500"/>
              </a:spcBef>
              <a:spcAft>
                <a:spcPts val="0"/>
              </a:spcAft>
              <a:buClr>
                <a:schemeClr val="dk1"/>
              </a:buClr>
              <a:buSzPts val="2000"/>
              <a:buChar char="•"/>
              <a:defRPr sz="2000"/>
            </a:lvl6pPr>
            <a:lvl7pPr marL="3200400" lvl="6" indent="-355600" algn="l" rtl="0">
              <a:lnSpc>
                <a:spcPct val="90000"/>
              </a:lnSpc>
              <a:spcBef>
                <a:spcPts val="500"/>
              </a:spcBef>
              <a:spcAft>
                <a:spcPts val="0"/>
              </a:spcAft>
              <a:buClr>
                <a:schemeClr val="dk1"/>
              </a:buClr>
              <a:buSzPts val="2000"/>
              <a:buChar char="•"/>
              <a:defRPr sz="2000"/>
            </a:lvl7pPr>
            <a:lvl8pPr marL="3657600" lvl="7" indent="-355600" algn="l" rtl="0">
              <a:lnSpc>
                <a:spcPct val="90000"/>
              </a:lnSpc>
              <a:spcBef>
                <a:spcPts val="500"/>
              </a:spcBef>
              <a:spcAft>
                <a:spcPts val="0"/>
              </a:spcAft>
              <a:buClr>
                <a:schemeClr val="dk1"/>
              </a:buClr>
              <a:buSzPts val="2000"/>
              <a:buChar char="•"/>
              <a:defRPr sz="2000"/>
            </a:lvl8pPr>
            <a:lvl9pPr marL="4114800" lvl="8" indent="-355600" algn="l" rtl="0">
              <a:lnSpc>
                <a:spcPct val="90000"/>
              </a:lnSpc>
              <a:spcBef>
                <a:spcPts val="500"/>
              </a:spcBef>
              <a:spcAft>
                <a:spcPts val="0"/>
              </a:spcAft>
              <a:buClr>
                <a:schemeClr val="dk1"/>
              </a:buClr>
              <a:buSzPts val="2000"/>
              <a:buChar char="•"/>
              <a:defRPr sz="2000"/>
            </a:lvl9pPr>
          </a:lstStyle>
          <a:p>
            <a:endParaRPr/>
          </a:p>
        </p:txBody>
      </p:sp>
      <p:sp>
        <p:nvSpPr>
          <p:cNvPr id="155" name="Google Shape;155;p21"/>
          <p:cNvSpPr txBox="1">
            <a:spLocks noGrp="1"/>
          </p:cNvSpPr>
          <p:nvPr>
            <p:ph type="body" idx="2"/>
          </p:nvPr>
        </p:nvSpPr>
        <p:spPr>
          <a:xfrm>
            <a:off x="629841" y="2057400"/>
            <a:ext cx="2949300" cy="38115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156" name="Google Shape;156;p21"/>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7" name="Google Shape;157;p21"/>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8" name="Google Shape;158;p21"/>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59" name="Google Shape;159;p21"/>
          <p:cNvPicPr preferRelativeResize="0"/>
          <p:nvPr/>
        </p:nvPicPr>
        <p:blipFill rotWithShape="1">
          <a:blip r:embed="rId2">
            <a:alphaModFix/>
          </a:blip>
          <a:srcRect/>
          <a:stretch/>
        </p:blipFill>
        <p:spPr>
          <a:xfrm>
            <a:off x="-30929" y="-27000"/>
            <a:ext cx="9205860" cy="6912001"/>
          </a:xfrm>
          <a:prstGeom prst="rect">
            <a:avLst/>
          </a:prstGeom>
          <a:noFill/>
          <a:ln>
            <a:noFill/>
          </a:ln>
        </p:spPr>
      </p:pic>
      <p:pic>
        <p:nvPicPr>
          <p:cNvPr id="160" name="Google Shape;160;p21"/>
          <p:cNvPicPr preferRelativeResize="0"/>
          <p:nvPr/>
        </p:nvPicPr>
        <p:blipFill rotWithShape="1">
          <a:blip r:embed="rId3">
            <a:alphaModFix/>
          </a:blip>
          <a:srcRect/>
          <a:stretch/>
        </p:blipFill>
        <p:spPr>
          <a:xfrm>
            <a:off x="7813855" y="122952"/>
            <a:ext cx="1208010" cy="39761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19"/>
        <p:cNvGrpSpPr/>
        <p:nvPr/>
      </p:nvGrpSpPr>
      <p:grpSpPr>
        <a:xfrm>
          <a:off x="0" y="0"/>
          <a:ext cx="0" cy="0"/>
          <a:chOff x="0" y="0"/>
          <a:chExt cx="0" cy="0"/>
        </a:xfrm>
      </p:grpSpPr>
      <p:sp>
        <p:nvSpPr>
          <p:cNvPr id="20" name="Google Shape;20;p3"/>
          <p:cNvSpPr txBox="1">
            <a:spLocks noGrp="1"/>
          </p:cNvSpPr>
          <p:nvPr>
            <p:ph type="ctrTitle"/>
          </p:nvPr>
        </p:nvSpPr>
        <p:spPr>
          <a:xfrm>
            <a:off x="685800" y="1122363"/>
            <a:ext cx="77724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2" name="Google Shape;22;p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161"/>
        <p:cNvGrpSpPr/>
        <p:nvPr/>
      </p:nvGrpSpPr>
      <p:grpSpPr>
        <a:xfrm>
          <a:off x="0" y="0"/>
          <a:ext cx="0" cy="0"/>
          <a:chOff x="0" y="0"/>
          <a:chExt cx="0" cy="0"/>
        </a:xfrm>
      </p:grpSpPr>
      <p:sp>
        <p:nvSpPr>
          <p:cNvPr id="162" name="Google Shape;162;p22"/>
          <p:cNvSpPr txBox="1">
            <a:spLocks noGrp="1"/>
          </p:cNvSpPr>
          <p:nvPr>
            <p:ph type="title"/>
          </p:nvPr>
        </p:nvSpPr>
        <p:spPr>
          <a:xfrm>
            <a:off x="629841" y="457200"/>
            <a:ext cx="2949300" cy="16002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dk1"/>
              </a:buClr>
              <a:buSzPts val="3200"/>
              <a:buFont typeface="Arial"/>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3" name="Google Shape;163;p22"/>
          <p:cNvSpPr>
            <a:spLocks noGrp="1"/>
          </p:cNvSpPr>
          <p:nvPr>
            <p:ph type="pic" idx="2"/>
          </p:nvPr>
        </p:nvSpPr>
        <p:spPr>
          <a:xfrm>
            <a:off x="3887391" y="987426"/>
            <a:ext cx="4629300" cy="487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164" name="Google Shape;164;p22"/>
          <p:cNvSpPr txBox="1">
            <a:spLocks noGrp="1"/>
          </p:cNvSpPr>
          <p:nvPr>
            <p:ph type="body" idx="1"/>
          </p:nvPr>
        </p:nvSpPr>
        <p:spPr>
          <a:xfrm>
            <a:off x="629841" y="2057400"/>
            <a:ext cx="2949300" cy="38115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165" name="Google Shape;165;p22"/>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6" name="Google Shape;166;p22"/>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7" name="Google Shape;167;p22"/>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68" name="Google Shape;168;p22"/>
          <p:cNvPicPr preferRelativeResize="0"/>
          <p:nvPr/>
        </p:nvPicPr>
        <p:blipFill rotWithShape="1">
          <a:blip r:embed="rId2">
            <a:alphaModFix/>
          </a:blip>
          <a:srcRect/>
          <a:stretch/>
        </p:blipFill>
        <p:spPr>
          <a:xfrm>
            <a:off x="-30929" y="-27000"/>
            <a:ext cx="9205860" cy="691200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169"/>
        <p:cNvGrpSpPr/>
        <p:nvPr/>
      </p:nvGrpSpPr>
      <p:grpSpPr>
        <a:xfrm>
          <a:off x="0" y="0"/>
          <a:ext cx="0" cy="0"/>
          <a:chOff x="0" y="0"/>
          <a:chExt cx="0" cy="0"/>
        </a:xfrm>
      </p:grpSpPr>
      <p:sp>
        <p:nvSpPr>
          <p:cNvPr id="170" name="Google Shape;170;p23"/>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1" name="Google Shape;171;p23"/>
          <p:cNvSpPr txBox="1">
            <a:spLocks noGrp="1"/>
          </p:cNvSpPr>
          <p:nvPr>
            <p:ph type="body" idx="1"/>
          </p:nvPr>
        </p:nvSpPr>
        <p:spPr>
          <a:xfrm rot="5400000">
            <a:off x="2396400" y="57875"/>
            <a:ext cx="4351200" cy="78867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72" name="Google Shape;172;p23"/>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3" name="Google Shape;173;p23"/>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4" name="Google Shape;174;p23"/>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75" name="Google Shape;175;p23"/>
          <p:cNvPicPr preferRelativeResize="0"/>
          <p:nvPr/>
        </p:nvPicPr>
        <p:blipFill rotWithShape="1">
          <a:blip r:embed="rId2">
            <a:alphaModFix/>
          </a:blip>
          <a:srcRect/>
          <a:stretch/>
        </p:blipFill>
        <p:spPr>
          <a:xfrm>
            <a:off x="-30929" y="-27000"/>
            <a:ext cx="9205860" cy="691200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176"/>
        <p:cNvGrpSpPr/>
        <p:nvPr/>
      </p:nvGrpSpPr>
      <p:grpSpPr>
        <a:xfrm>
          <a:off x="0" y="0"/>
          <a:ext cx="0" cy="0"/>
          <a:chOff x="0" y="0"/>
          <a:chExt cx="0" cy="0"/>
        </a:xfrm>
      </p:grpSpPr>
      <p:sp>
        <p:nvSpPr>
          <p:cNvPr id="177" name="Google Shape;177;p24"/>
          <p:cNvSpPr txBox="1">
            <a:spLocks noGrp="1"/>
          </p:cNvSpPr>
          <p:nvPr>
            <p:ph type="title"/>
          </p:nvPr>
        </p:nvSpPr>
        <p:spPr>
          <a:xfrm rot="5400000">
            <a:off x="4623600" y="2285275"/>
            <a:ext cx="5811900" cy="19716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8" name="Google Shape;178;p24"/>
          <p:cNvSpPr txBox="1">
            <a:spLocks noGrp="1"/>
          </p:cNvSpPr>
          <p:nvPr>
            <p:ph type="body" idx="1"/>
          </p:nvPr>
        </p:nvSpPr>
        <p:spPr>
          <a:xfrm rot="5400000">
            <a:off x="623025" y="370675"/>
            <a:ext cx="5811900" cy="58008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79" name="Google Shape;179;p24"/>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0" name="Google Shape;180;p24"/>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1" name="Google Shape;181;p24"/>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82" name="Google Shape;182;p24"/>
          <p:cNvPicPr preferRelativeResize="0"/>
          <p:nvPr/>
        </p:nvPicPr>
        <p:blipFill rotWithShape="1">
          <a:blip r:embed="rId2">
            <a:alphaModFix/>
          </a:blip>
          <a:srcRect/>
          <a:stretch/>
        </p:blipFill>
        <p:spPr>
          <a:xfrm>
            <a:off x="-30929" y="-27000"/>
            <a:ext cx="9205860" cy="69120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8" name="Google Shape;28;p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31" name="Google Shape;31;p4"/>
          <p:cNvPicPr preferRelativeResize="0"/>
          <p:nvPr/>
        </p:nvPicPr>
        <p:blipFill rotWithShape="1">
          <a:blip r:embed="rId2">
            <a:alphaModFix/>
          </a:blip>
          <a:srcRect/>
          <a:stretch/>
        </p:blipFill>
        <p:spPr>
          <a:xfrm>
            <a:off x="-30929" y="-27000"/>
            <a:ext cx="9205859" cy="6912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5"/>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5"/>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39" name="Google Shape;39;p5"/>
          <p:cNvPicPr preferRelativeResize="0"/>
          <p:nvPr/>
        </p:nvPicPr>
        <p:blipFill rotWithShape="1">
          <a:blip r:embed="rId2">
            <a:alphaModFix/>
          </a:blip>
          <a:srcRect/>
          <a:stretch/>
        </p:blipFill>
        <p:spPr>
          <a:xfrm>
            <a:off x="-30929" y="-27000"/>
            <a:ext cx="9205859" cy="6912000"/>
          </a:xfrm>
          <a:prstGeom prst="rect">
            <a:avLst/>
          </a:prstGeom>
          <a:noFill/>
          <a:ln>
            <a:noFill/>
          </a:ln>
        </p:spPr>
      </p:pic>
      <p:pic>
        <p:nvPicPr>
          <p:cNvPr id="40" name="Google Shape;40;p5"/>
          <p:cNvPicPr preferRelativeResize="0"/>
          <p:nvPr/>
        </p:nvPicPr>
        <p:blipFill rotWithShape="1">
          <a:blip r:embed="rId3">
            <a:alphaModFix/>
          </a:blip>
          <a:srcRect/>
          <a:stretch/>
        </p:blipFill>
        <p:spPr>
          <a:xfrm>
            <a:off x="7813855" y="122952"/>
            <a:ext cx="1208009" cy="39761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6"/>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6"/>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6"/>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6"/>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50" name="Google Shape;50;p6"/>
          <p:cNvPicPr preferRelativeResize="0"/>
          <p:nvPr/>
        </p:nvPicPr>
        <p:blipFill rotWithShape="1">
          <a:blip r:embed="rId2">
            <a:alphaModFix/>
          </a:blip>
          <a:srcRect/>
          <a:stretch/>
        </p:blipFill>
        <p:spPr>
          <a:xfrm>
            <a:off x="-30929" y="-27000"/>
            <a:ext cx="9205859" cy="6912000"/>
          </a:xfrm>
          <a:prstGeom prst="rect">
            <a:avLst/>
          </a:prstGeom>
          <a:noFill/>
          <a:ln>
            <a:noFill/>
          </a:ln>
        </p:spPr>
      </p:pic>
      <p:pic>
        <p:nvPicPr>
          <p:cNvPr id="51" name="Google Shape;51;p6"/>
          <p:cNvPicPr preferRelativeResize="0"/>
          <p:nvPr/>
        </p:nvPicPr>
        <p:blipFill rotWithShape="1">
          <a:blip r:embed="rId3">
            <a:alphaModFix/>
          </a:blip>
          <a:srcRect/>
          <a:stretch/>
        </p:blipFill>
        <p:spPr>
          <a:xfrm>
            <a:off x="7813855" y="122952"/>
            <a:ext cx="1208009" cy="39761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52"/>
        <p:cNvGrpSpPr/>
        <p:nvPr/>
      </p:nvGrpSpPr>
      <p:grpSpPr>
        <a:xfrm>
          <a:off x="0" y="0"/>
          <a:ext cx="0" cy="0"/>
          <a:chOff x="0" y="0"/>
          <a:chExt cx="0" cy="0"/>
        </a:xfrm>
      </p:grpSpPr>
      <p:sp>
        <p:nvSpPr>
          <p:cNvPr id="53" name="Google Shape;53;p7"/>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57" name="Google Shape;57;p7"/>
          <p:cNvPicPr preferRelativeResize="0"/>
          <p:nvPr/>
        </p:nvPicPr>
        <p:blipFill rotWithShape="1">
          <a:blip r:embed="rId2">
            <a:alphaModFix/>
          </a:blip>
          <a:srcRect/>
          <a:stretch/>
        </p:blipFill>
        <p:spPr>
          <a:xfrm>
            <a:off x="-30929" y="-27000"/>
            <a:ext cx="9205859" cy="6912000"/>
          </a:xfrm>
          <a:prstGeom prst="rect">
            <a:avLst/>
          </a:prstGeom>
          <a:noFill/>
          <a:ln>
            <a:noFill/>
          </a:ln>
        </p:spPr>
      </p:pic>
      <p:pic>
        <p:nvPicPr>
          <p:cNvPr id="58" name="Google Shape;58;p7"/>
          <p:cNvPicPr preferRelativeResize="0"/>
          <p:nvPr/>
        </p:nvPicPr>
        <p:blipFill rotWithShape="1">
          <a:blip r:embed="rId3">
            <a:alphaModFix/>
          </a:blip>
          <a:srcRect/>
          <a:stretch/>
        </p:blipFill>
        <p:spPr>
          <a:xfrm>
            <a:off x="7813855" y="122952"/>
            <a:ext cx="1208009" cy="39761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59"/>
        <p:cNvGrpSpPr/>
        <p:nvPr/>
      </p:nvGrpSpPr>
      <p:grpSpPr>
        <a:xfrm>
          <a:off x="0" y="0"/>
          <a:ext cx="0" cy="0"/>
          <a:chOff x="0" y="0"/>
          <a:chExt cx="0" cy="0"/>
        </a:xfrm>
      </p:grpSpPr>
      <p:sp>
        <p:nvSpPr>
          <p:cNvPr id="60" name="Google Shape;60;p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63" name="Google Shape;63;p8"/>
          <p:cNvPicPr preferRelativeResize="0"/>
          <p:nvPr/>
        </p:nvPicPr>
        <p:blipFill rotWithShape="1">
          <a:blip r:embed="rId2">
            <a:alphaModFix/>
          </a:blip>
          <a:srcRect/>
          <a:stretch/>
        </p:blipFill>
        <p:spPr>
          <a:xfrm>
            <a:off x="-30929" y="-27000"/>
            <a:ext cx="9205859" cy="6912000"/>
          </a:xfrm>
          <a:prstGeom prst="rect">
            <a:avLst/>
          </a:prstGeom>
          <a:noFill/>
          <a:ln>
            <a:noFill/>
          </a:ln>
        </p:spPr>
      </p:pic>
      <p:pic>
        <p:nvPicPr>
          <p:cNvPr id="64" name="Google Shape;64;p8"/>
          <p:cNvPicPr preferRelativeResize="0"/>
          <p:nvPr/>
        </p:nvPicPr>
        <p:blipFill rotWithShape="1">
          <a:blip r:embed="rId3">
            <a:alphaModFix/>
          </a:blip>
          <a:srcRect/>
          <a:stretch/>
        </p:blipFill>
        <p:spPr>
          <a:xfrm>
            <a:off x="7813855" y="122952"/>
            <a:ext cx="1208009" cy="397617"/>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65"/>
        <p:cNvGrpSpPr/>
        <p:nvPr/>
      </p:nvGrpSpPr>
      <p:grpSpPr>
        <a:xfrm>
          <a:off x="0" y="0"/>
          <a:ext cx="0" cy="0"/>
          <a:chOff x="0" y="0"/>
          <a:chExt cx="0" cy="0"/>
        </a:xfrm>
      </p:grpSpPr>
      <p:sp>
        <p:nvSpPr>
          <p:cNvPr id="66" name="Google Shape;66;p9"/>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9"/>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8" name="Google Shape;68;p9"/>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72" name="Google Shape;72;p9"/>
          <p:cNvPicPr preferRelativeResize="0"/>
          <p:nvPr/>
        </p:nvPicPr>
        <p:blipFill rotWithShape="1">
          <a:blip r:embed="rId2">
            <a:alphaModFix/>
          </a:blip>
          <a:srcRect/>
          <a:stretch/>
        </p:blipFill>
        <p:spPr>
          <a:xfrm>
            <a:off x="-30929" y="-27000"/>
            <a:ext cx="9205859" cy="6912000"/>
          </a:xfrm>
          <a:prstGeom prst="rect">
            <a:avLst/>
          </a:prstGeom>
          <a:noFill/>
          <a:ln>
            <a:noFill/>
          </a:ln>
        </p:spPr>
      </p:pic>
      <p:pic>
        <p:nvPicPr>
          <p:cNvPr id="73" name="Google Shape;73;p9"/>
          <p:cNvPicPr preferRelativeResize="0"/>
          <p:nvPr/>
        </p:nvPicPr>
        <p:blipFill rotWithShape="1">
          <a:blip r:embed="rId3">
            <a:alphaModFix/>
          </a:blip>
          <a:srcRect/>
          <a:stretch/>
        </p:blipFill>
        <p:spPr>
          <a:xfrm>
            <a:off x="7813855" y="122952"/>
            <a:ext cx="1208009" cy="397617"/>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74"/>
        <p:cNvGrpSpPr/>
        <p:nvPr/>
      </p:nvGrpSpPr>
      <p:grpSpPr>
        <a:xfrm>
          <a:off x="0" y="0"/>
          <a:ext cx="0" cy="0"/>
          <a:chOff x="0" y="0"/>
          <a:chExt cx="0" cy="0"/>
        </a:xfrm>
      </p:grpSpPr>
      <p:sp>
        <p:nvSpPr>
          <p:cNvPr id="75" name="Google Shape;75;p10"/>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0"/>
          <p:cNvSpPr>
            <a:spLocks noGrp="1"/>
          </p:cNvSpPr>
          <p:nvPr>
            <p:ph type="pic" idx="2"/>
          </p:nvPr>
        </p:nvSpPr>
        <p:spPr>
          <a:xfrm>
            <a:off x="3887391" y="987426"/>
            <a:ext cx="462915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7" name="Google Shape;77;p10"/>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8" name="Google Shape;78;p1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81" name="Google Shape;81;p10"/>
          <p:cNvPicPr preferRelativeResize="0"/>
          <p:nvPr/>
        </p:nvPicPr>
        <p:blipFill rotWithShape="1">
          <a:blip r:embed="rId2">
            <a:alphaModFix/>
          </a:blip>
          <a:srcRect/>
          <a:stretch/>
        </p:blipFill>
        <p:spPr>
          <a:xfrm>
            <a:off x="-30929" y="-27000"/>
            <a:ext cx="9205859" cy="69120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ko-K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6"/>
        <p:cNvGrpSpPr/>
        <p:nvPr/>
      </p:nvGrpSpPr>
      <p:grpSpPr>
        <a:xfrm>
          <a:off x="0" y="0"/>
          <a:ext cx="0" cy="0"/>
          <a:chOff x="0" y="0"/>
          <a:chExt cx="0" cy="0"/>
        </a:xfrm>
      </p:grpSpPr>
      <p:sp>
        <p:nvSpPr>
          <p:cNvPr id="97" name="Google Shape;97;p13"/>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98" name="Google Shape;98;p13"/>
          <p:cNvSpPr txBox="1">
            <a:spLocks noGrp="1"/>
          </p:cNvSpPr>
          <p:nvPr>
            <p:ph type="body" idx="1"/>
          </p:nvPr>
        </p:nvSpPr>
        <p:spPr>
          <a:xfrm>
            <a:off x="628650" y="1825625"/>
            <a:ext cx="78867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9" name="Google Shape;99;p13"/>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0" name="Google Shape;100;p13"/>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1" name="Google Shape;101;p13"/>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ko-KR"/>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0.xml"/><Relationship Id="rId1" Type="http://schemas.openxmlformats.org/officeDocument/2006/relationships/slideLayout" Target="../slideLayouts/slideLayout12.xml"/><Relationship Id="rId5" Type="http://schemas.openxmlformats.org/officeDocument/2006/relationships/image" Target="../media/image63.png"/><Relationship Id="rId4" Type="http://schemas.openxmlformats.org/officeDocument/2006/relationships/image" Target="../media/image6.png"/></Relationships>
</file>

<file path=ppt/slides/_rels/slide10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1.xml"/><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6.png"/></Relationships>
</file>

<file path=ppt/slides/_rels/slide10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2.xml"/><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png"/></Relationships>
</file>

<file path=ppt/slides/_rels/slide10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3.xml"/><Relationship Id="rId1" Type="http://schemas.openxmlformats.org/officeDocument/2006/relationships/slideLayout" Target="../slideLayouts/slideLayout12.xml"/><Relationship Id="rId5" Type="http://schemas.openxmlformats.org/officeDocument/2006/relationships/image" Target="../media/image66.png"/><Relationship Id="rId4" Type="http://schemas.openxmlformats.org/officeDocument/2006/relationships/image" Target="../media/image6.png"/></Relationships>
</file>

<file path=ppt/slides/_rels/slide10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4.xml"/><Relationship Id="rId1" Type="http://schemas.openxmlformats.org/officeDocument/2006/relationships/slideLayout" Target="../slideLayouts/slideLayout12.xml"/><Relationship Id="rId5" Type="http://schemas.openxmlformats.org/officeDocument/2006/relationships/image" Target="../media/image67.png"/><Relationship Id="rId4" Type="http://schemas.openxmlformats.org/officeDocument/2006/relationships/image" Target="../media/image6.png"/></Relationships>
</file>

<file path=ppt/slides/_rels/slide10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5.xml"/><Relationship Id="rId1" Type="http://schemas.openxmlformats.org/officeDocument/2006/relationships/slideLayout" Target="../slideLayouts/slideLayout12.xml"/><Relationship Id="rId5" Type="http://schemas.openxmlformats.org/officeDocument/2006/relationships/image" Target="../media/image68.png"/><Relationship Id="rId4" Type="http://schemas.openxmlformats.org/officeDocument/2006/relationships/image" Target="../media/image6.png"/></Relationships>
</file>

<file path=ppt/slides/_rels/slide10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6.xml"/><Relationship Id="rId1" Type="http://schemas.openxmlformats.org/officeDocument/2006/relationships/slideLayout" Target="../slideLayouts/slideLayout12.xml"/><Relationship Id="rId5" Type="http://schemas.openxmlformats.org/officeDocument/2006/relationships/image" Target="../media/image69.png"/><Relationship Id="rId4" Type="http://schemas.openxmlformats.org/officeDocument/2006/relationships/image" Target="../media/image6.png"/></Relationships>
</file>

<file path=ppt/slides/_rels/slide10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7.xml"/><Relationship Id="rId1" Type="http://schemas.openxmlformats.org/officeDocument/2006/relationships/slideLayout" Target="../slideLayouts/slideLayout12.xml"/><Relationship Id="rId5" Type="http://schemas.openxmlformats.org/officeDocument/2006/relationships/image" Target="../media/image67.png"/><Relationship Id="rId4" Type="http://schemas.openxmlformats.org/officeDocument/2006/relationships/image" Target="../media/image6.png"/></Relationships>
</file>

<file path=ppt/slides/_rels/slide10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8.xml"/><Relationship Id="rId1" Type="http://schemas.openxmlformats.org/officeDocument/2006/relationships/slideLayout" Target="../slideLayouts/slideLayout12.xml"/><Relationship Id="rId5" Type="http://schemas.openxmlformats.org/officeDocument/2006/relationships/image" Target="../media/image70.png"/><Relationship Id="rId4" Type="http://schemas.openxmlformats.org/officeDocument/2006/relationships/image" Target="../media/image6.png"/></Relationships>
</file>

<file path=ppt/slides/_rels/slide10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9.xml"/><Relationship Id="rId1" Type="http://schemas.openxmlformats.org/officeDocument/2006/relationships/slideLayout" Target="../slideLayouts/slideLayout12.xml"/><Relationship Id="rId5" Type="http://schemas.openxmlformats.org/officeDocument/2006/relationships/image" Target="../media/image71.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0.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1.xml"/><Relationship Id="rId1" Type="http://schemas.openxmlformats.org/officeDocument/2006/relationships/slideLayout" Target="../slideLayouts/slideLayout12.xml"/><Relationship Id="rId5" Type="http://schemas.openxmlformats.org/officeDocument/2006/relationships/image" Target="../media/image72.png"/><Relationship Id="rId4" Type="http://schemas.openxmlformats.org/officeDocument/2006/relationships/image" Target="../media/image6.png"/></Relationships>
</file>

<file path=ppt/slides/_rels/slide1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2.xml"/><Relationship Id="rId1" Type="http://schemas.openxmlformats.org/officeDocument/2006/relationships/slideLayout" Target="../slideLayouts/slideLayout12.xml"/><Relationship Id="rId5" Type="http://schemas.openxmlformats.org/officeDocument/2006/relationships/image" Target="../media/image73.png"/><Relationship Id="rId4" Type="http://schemas.openxmlformats.org/officeDocument/2006/relationships/image" Target="../media/image6.png"/></Relationships>
</file>

<file path=ppt/slides/_rels/slide1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3.xml"/><Relationship Id="rId1" Type="http://schemas.openxmlformats.org/officeDocument/2006/relationships/slideLayout" Target="../slideLayouts/slideLayout12.xml"/><Relationship Id="rId5" Type="http://schemas.openxmlformats.org/officeDocument/2006/relationships/image" Target="../media/image74.png"/><Relationship Id="rId4" Type="http://schemas.openxmlformats.org/officeDocument/2006/relationships/image" Target="../media/image6.png"/></Relationships>
</file>

<file path=ppt/slides/_rels/slide1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4.xml"/><Relationship Id="rId1" Type="http://schemas.openxmlformats.org/officeDocument/2006/relationships/slideLayout" Target="../slideLayouts/slideLayout12.xml"/><Relationship Id="rId6" Type="http://schemas.openxmlformats.org/officeDocument/2006/relationships/hyperlink" Target="https://www.udemy.com/artificial-intelligence-az/" TargetMode="External"/><Relationship Id="rId5" Type="http://schemas.openxmlformats.org/officeDocument/2006/relationships/image" Target="../media/image75.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1.xml"/><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hyperlink" Target="https://classroom.udacity.com/courses/ud187" TargetMode="External"/><Relationship Id="rId5" Type="http://schemas.openxmlformats.org/officeDocument/2006/relationships/hyperlink" Target="https://github.com/yyoo79/KTSummer2019" TargetMode="External"/><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hyperlink" Target="https://classroom.udacity.com/courses/ud187" TargetMode="External"/><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hyperlink" Target="http://colab.research.google.com" TargetMode="External"/><Relationship Id="rId5" Type="http://schemas.openxmlformats.org/officeDocument/2006/relationships/hyperlink" Target="https://www.google.com/" TargetMode="External"/><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6.xml"/><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7.xml"/><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8.xml"/><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9.xml"/><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0.xml"/><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1.xml"/><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2.xml"/><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3.xml"/><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4.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6.xml"/><Relationship Id="rId1" Type="http://schemas.openxmlformats.org/officeDocument/2006/relationships/slideLayout" Target="../slideLayouts/slideLayout12.xml"/><Relationship Id="rId5" Type="http://schemas.openxmlformats.org/officeDocument/2006/relationships/image" Target="../media/image35.png"/><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7.xml"/><Relationship Id="rId1" Type="http://schemas.openxmlformats.org/officeDocument/2006/relationships/slideLayout" Target="../slideLayouts/slideLayout12.xml"/><Relationship Id="rId5" Type="http://schemas.openxmlformats.org/officeDocument/2006/relationships/image" Target="../media/image35.png"/><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8.xml"/><Relationship Id="rId1" Type="http://schemas.openxmlformats.org/officeDocument/2006/relationships/slideLayout" Target="../slideLayouts/slideLayout12.xml"/><Relationship Id="rId5" Type="http://schemas.openxmlformats.org/officeDocument/2006/relationships/image" Target="../media/image35.png"/><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9.xml"/><Relationship Id="rId1" Type="http://schemas.openxmlformats.org/officeDocument/2006/relationships/slideLayout" Target="../slideLayouts/slideLayout12.xml"/><Relationship Id="rId5" Type="http://schemas.openxmlformats.org/officeDocument/2006/relationships/image" Target="../media/image35.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hyperlink" Target="https://www.youtube.com/watch?time_continue=7&amp;v=sbnWwIpQoc0" TargetMode="Externa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0.xml"/><Relationship Id="rId1" Type="http://schemas.openxmlformats.org/officeDocument/2006/relationships/slideLayout" Target="../slideLayouts/slideLayout12.xml"/><Relationship Id="rId5" Type="http://schemas.openxmlformats.org/officeDocument/2006/relationships/image" Target="../media/image36.png"/><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1.xml"/><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2.xml"/><Relationship Id="rId1" Type="http://schemas.openxmlformats.org/officeDocument/2006/relationships/slideLayout" Target="../slideLayouts/slideLayout12.xml"/><Relationship Id="rId5" Type="http://schemas.openxmlformats.org/officeDocument/2006/relationships/image" Target="../media/image38.png"/><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3.xml"/><Relationship Id="rId1" Type="http://schemas.openxmlformats.org/officeDocument/2006/relationships/slideLayout" Target="../slideLayouts/slideLayout12.xml"/><Relationship Id="rId5" Type="http://schemas.openxmlformats.org/officeDocument/2006/relationships/image" Target="../media/image38.png"/><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4.xml"/><Relationship Id="rId1" Type="http://schemas.openxmlformats.org/officeDocument/2006/relationships/slideLayout" Target="../slideLayouts/slideLayout12.xml"/><Relationship Id="rId5" Type="http://schemas.openxmlformats.org/officeDocument/2006/relationships/image" Target="../media/image38.png"/><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5.xml"/><Relationship Id="rId1" Type="http://schemas.openxmlformats.org/officeDocument/2006/relationships/slideLayout" Target="../slideLayouts/slideLayout12.xml"/><Relationship Id="rId5" Type="http://schemas.openxmlformats.org/officeDocument/2006/relationships/image" Target="../media/image38.png"/><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41.png"/><Relationship Id="rId2" Type="http://schemas.openxmlformats.org/officeDocument/2006/relationships/notesSlide" Target="../notesSlides/notesSlide56.xml"/><Relationship Id="rId1" Type="http://schemas.openxmlformats.org/officeDocument/2006/relationships/slideLayout" Target="../slideLayouts/slideLayout1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7.xml"/><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hyperlink" Target="https://gomguard.tistory.com/187" TargetMode="External"/><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8.xml"/><Relationship Id="rId1" Type="http://schemas.openxmlformats.org/officeDocument/2006/relationships/slideLayout" Target="../slideLayouts/slideLayout12.xml"/><Relationship Id="rId5" Type="http://schemas.openxmlformats.org/officeDocument/2006/relationships/image" Target="../media/image38.png"/><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9.xml"/><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0.xml"/><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1.xml"/><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2.xml"/><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3.xml"/><Relationship Id="rId1" Type="http://schemas.openxmlformats.org/officeDocument/2006/relationships/slideLayout" Target="../slideLayouts/slideLayout12.xml"/><Relationship Id="rId5" Type="http://schemas.openxmlformats.org/officeDocument/2006/relationships/image" Target="../media/image44.png"/><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4.xml"/><Relationship Id="rId1" Type="http://schemas.openxmlformats.org/officeDocument/2006/relationships/slideLayout" Target="../slideLayouts/slideLayout12.xml"/><Relationship Id="rId5" Type="http://schemas.openxmlformats.org/officeDocument/2006/relationships/image" Target="../media/image44.png"/><Relationship Id="rId4" Type="http://schemas.openxmlformats.org/officeDocument/2006/relationships/image" Target="../media/image6.png"/></Relationships>
</file>

<file path=ppt/slides/_rels/slide6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5.xml"/><Relationship Id="rId1" Type="http://schemas.openxmlformats.org/officeDocument/2006/relationships/slideLayout" Target="../slideLayouts/slideLayout12.xml"/><Relationship Id="rId5" Type="http://schemas.openxmlformats.org/officeDocument/2006/relationships/image" Target="../media/image44.png"/><Relationship Id="rId4" Type="http://schemas.openxmlformats.org/officeDocument/2006/relationships/image" Target="../media/image6.png"/></Relationships>
</file>

<file path=ppt/slides/_rels/slide6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6.xml"/><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image" Target="../media/image6.png"/></Relationships>
</file>

<file path=ppt/slides/_rels/slide6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7.xml"/><Relationship Id="rId1"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image" Target="../media/image6.png"/></Relationships>
</file>

<file path=ppt/slides/_rels/slide6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8.xml"/><Relationship Id="rId1" Type="http://schemas.openxmlformats.org/officeDocument/2006/relationships/slideLayout" Target="../slideLayouts/slideLayout12.xml"/><Relationship Id="rId5" Type="http://schemas.openxmlformats.org/officeDocument/2006/relationships/image" Target="../media/image47.png"/><Relationship Id="rId4" Type="http://schemas.openxmlformats.org/officeDocument/2006/relationships/image" Target="../media/image6.png"/></Relationships>
</file>

<file path=ppt/slides/_rels/slide6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9.xml"/><Relationship Id="rId1" Type="http://schemas.openxmlformats.org/officeDocument/2006/relationships/slideLayout" Target="../slideLayouts/slideLayout12.xml"/><Relationship Id="rId5" Type="http://schemas.openxmlformats.org/officeDocument/2006/relationships/image" Target="../media/image4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0.xml"/><Relationship Id="rId1" Type="http://schemas.openxmlformats.org/officeDocument/2006/relationships/slideLayout" Target="../slideLayouts/slideLayout12.xml"/><Relationship Id="rId5" Type="http://schemas.openxmlformats.org/officeDocument/2006/relationships/image" Target="../media/image48.png"/><Relationship Id="rId4" Type="http://schemas.openxmlformats.org/officeDocument/2006/relationships/image" Target="../media/image6.png"/></Relationships>
</file>

<file path=ppt/slides/_rels/slide7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1.xml"/><Relationship Id="rId1" Type="http://schemas.openxmlformats.org/officeDocument/2006/relationships/slideLayout" Target="../slideLayouts/slideLayout12.xml"/><Relationship Id="rId5" Type="http://schemas.openxmlformats.org/officeDocument/2006/relationships/image" Target="../media/image49.png"/><Relationship Id="rId4" Type="http://schemas.openxmlformats.org/officeDocument/2006/relationships/image" Target="../media/image6.png"/></Relationships>
</file>

<file path=ppt/slides/_rels/slide7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2.xml"/><Relationship Id="rId1" Type="http://schemas.openxmlformats.org/officeDocument/2006/relationships/slideLayout" Target="../slideLayouts/slideLayout12.xml"/><Relationship Id="rId5" Type="http://schemas.openxmlformats.org/officeDocument/2006/relationships/image" Target="../media/image49.png"/><Relationship Id="rId4" Type="http://schemas.openxmlformats.org/officeDocument/2006/relationships/image" Target="../media/image6.png"/></Relationships>
</file>

<file path=ppt/slides/_rels/slide7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3.xml"/><Relationship Id="rId1" Type="http://schemas.openxmlformats.org/officeDocument/2006/relationships/slideLayout" Target="../slideLayouts/slideLayout12.xml"/><Relationship Id="rId5" Type="http://schemas.openxmlformats.org/officeDocument/2006/relationships/image" Target="../media/image49.png"/><Relationship Id="rId4" Type="http://schemas.openxmlformats.org/officeDocument/2006/relationships/image" Target="../media/image6.png"/></Relationships>
</file>

<file path=ppt/slides/_rels/slide7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4.xml"/><Relationship Id="rId1" Type="http://schemas.openxmlformats.org/officeDocument/2006/relationships/slideLayout" Target="../slideLayouts/slideLayout12.xml"/><Relationship Id="rId5" Type="http://schemas.openxmlformats.org/officeDocument/2006/relationships/image" Target="../media/image50.png"/><Relationship Id="rId4" Type="http://schemas.openxmlformats.org/officeDocument/2006/relationships/image" Target="../media/image6.png"/></Relationships>
</file>

<file path=ppt/slides/_rels/slide7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5.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7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6.xml"/><Relationship Id="rId1" Type="http://schemas.openxmlformats.org/officeDocument/2006/relationships/slideLayout" Target="../slideLayouts/slideLayout12.xml"/><Relationship Id="rId5" Type="http://schemas.openxmlformats.org/officeDocument/2006/relationships/image" Target="../media/image51.png"/><Relationship Id="rId4" Type="http://schemas.openxmlformats.org/officeDocument/2006/relationships/image" Target="../media/image6.png"/></Relationships>
</file>

<file path=ppt/slides/_rels/slide7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7.xml"/><Relationship Id="rId1" Type="http://schemas.openxmlformats.org/officeDocument/2006/relationships/slideLayout" Target="../slideLayouts/slideLayout12.xml"/><Relationship Id="rId5" Type="http://schemas.openxmlformats.org/officeDocument/2006/relationships/image" Target="../media/image52.png"/><Relationship Id="rId4" Type="http://schemas.openxmlformats.org/officeDocument/2006/relationships/image" Target="../media/image6.png"/></Relationships>
</file>

<file path=ppt/slides/_rels/slide7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9.xml"/><Relationship Id="rId1" Type="http://schemas.openxmlformats.org/officeDocument/2006/relationships/slideLayout" Target="../slideLayouts/slideLayout12.xml"/><Relationship Id="rId5" Type="http://schemas.openxmlformats.org/officeDocument/2006/relationships/image" Target="../media/image53.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0.xml"/><Relationship Id="rId1" Type="http://schemas.openxmlformats.org/officeDocument/2006/relationships/slideLayout" Target="../slideLayouts/slideLayout12.xml"/><Relationship Id="rId5" Type="http://schemas.openxmlformats.org/officeDocument/2006/relationships/image" Target="../media/image54.png"/><Relationship Id="rId4" Type="http://schemas.openxmlformats.org/officeDocument/2006/relationships/image" Target="../media/image6.png"/></Relationships>
</file>

<file path=ppt/slides/_rels/slide8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1.xml"/><Relationship Id="rId1" Type="http://schemas.openxmlformats.org/officeDocument/2006/relationships/slideLayout" Target="../slideLayouts/slideLayout12.xml"/><Relationship Id="rId5" Type="http://schemas.openxmlformats.org/officeDocument/2006/relationships/image" Target="../media/image54.png"/><Relationship Id="rId4" Type="http://schemas.openxmlformats.org/officeDocument/2006/relationships/image" Target="../media/image6.png"/></Relationships>
</file>

<file path=ppt/slides/_rels/slide8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2.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8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3.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8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4.xml"/><Relationship Id="rId1" Type="http://schemas.openxmlformats.org/officeDocument/2006/relationships/slideLayout" Target="../slideLayouts/slideLayout12.xml"/><Relationship Id="rId5" Type="http://schemas.openxmlformats.org/officeDocument/2006/relationships/image" Target="../media/image55.png"/><Relationship Id="rId4" Type="http://schemas.openxmlformats.org/officeDocument/2006/relationships/image" Target="../media/image6.png"/></Relationships>
</file>

<file path=ppt/slides/_rels/slide8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5.xml"/><Relationship Id="rId1" Type="http://schemas.openxmlformats.org/officeDocument/2006/relationships/slideLayout" Target="../slideLayouts/slideLayout12.xml"/><Relationship Id="rId5" Type="http://schemas.openxmlformats.org/officeDocument/2006/relationships/image" Target="../media/image55.png"/><Relationship Id="rId4" Type="http://schemas.openxmlformats.org/officeDocument/2006/relationships/image" Target="../media/image6.png"/></Relationships>
</file>

<file path=ppt/slides/_rels/slide8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6.xml"/><Relationship Id="rId1" Type="http://schemas.openxmlformats.org/officeDocument/2006/relationships/slideLayout" Target="../slideLayouts/slideLayout12.xml"/><Relationship Id="rId5" Type="http://schemas.openxmlformats.org/officeDocument/2006/relationships/image" Target="../media/image56.png"/><Relationship Id="rId4" Type="http://schemas.openxmlformats.org/officeDocument/2006/relationships/image" Target="../media/image6.png"/></Relationships>
</file>

<file path=ppt/slides/_rels/slide8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7.xml"/><Relationship Id="rId1" Type="http://schemas.openxmlformats.org/officeDocument/2006/relationships/slideLayout" Target="../slideLayouts/slideLayout12.xml"/><Relationship Id="rId5" Type="http://schemas.openxmlformats.org/officeDocument/2006/relationships/image" Target="../media/image56.png"/><Relationship Id="rId4" Type="http://schemas.openxmlformats.org/officeDocument/2006/relationships/image" Target="../media/image6.png"/></Relationships>
</file>

<file path=ppt/slides/_rels/slide8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8.xml"/><Relationship Id="rId1" Type="http://schemas.openxmlformats.org/officeDocument/2006/relationships/slideLayout" Target="../slideLayouts/slideLayout12.xml"/><Relationship Id="rId5" Type="http://schemas.openxmlformats.org/officeDocument/2006/relationships/image" Target="../media/image56.png"/><Relationship Id="rId4" Type="http://schemas.openxmlformats.org/officeDocument/2006/relationships/image" Target="../media/image6.png"/></Relationships>
</file>

<file path=ppt/slides/_rels/slide8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9.xml"/><Relationship Id="rId1" Type="http://schemas.openxmlformats.org/officeDocument/2006/relationships/slideLayout" Target="../slideLayouts/slideLayout12.xml"/><Relationship Id="rId6" Type="http://schemas.openxmlformats.org/officeDocument/2006/relationships/hyperlink" Target="https://developers.google.com/machine-learning/crash-course/reducing-loss/video-lecture" TargetMode="External"/><Relationship Id="rId5" Type="http://schemas.openxmlformats.org/officeDocument/2006/relationships/image" Target="../media/image56.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0.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9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1.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9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2.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9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4.xml"/><Relationship Id="rId1" Type="http://schemas.openxmlformats.org/officeDocument/2006/relationships/slideLayout" Target="../slideLayouts/slideLayout12.xml"/><Relationship Id="rId5" Type="http://schemas.openxmlformats.org/officeDocument/2006/relationships/image" Target="../media/image57.png"/><Relationship Id="rId4" Type="http://schemas.openxmlformats.org/officeDocument/2006/relationships/image" Target="../media/image6.png"/></Relationships>
</file>

<file path=ppt/slides/_rels/slide9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5.xml"/><Relationship Id="rId1" Type="http://schemas.openxmlformats.org/officeDocument/2006/relationships/slideLayout" Target="../slideLayouts/slideLayout12.xml"/><Relationship Id="rId5" Type="http://schemas.openxmlformats.org/officeDocument/2006/relationships/image" Target="../media/image58.png"/><Relationship Id="rId4" Type="http://schemas.openxmlformats.org/officeDocument/2006/relationships/image" Target="../media/image6.png"/></Relationships>
</file>

<file path=ppt/slides/_rels/slide9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6.xml"/><Relationship Id="rId1" Type="http://schemas.openxmlformats.org/officeDocument/2006/relationships/slideLayout" Target="../slideLayouts/slideLayout12.xml"/><Relationship Id="rId5" Type="http://schemas.openxmlformats.org/officeDocument/2006/relationships/image" Target="../media/image59.png"/><Relationship Id="rId4" Type="http://schemas.openxmlformats.org/officeDocument/2006/relationships/image" Target="../media/image6.png"/></Relationships>
</file>

<file path=ppt/slides/_rels/slide9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7.xml"/><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6.png"/></Relationships>
</file>

<file path=ppt/slides/_rels/slide9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8.xml"/><Relationship Id="rId1" Type="http://schemas.openxmlformats.org/officeDocument/2006/relationships/slideLayout" Target="../slideLayouts/slideLayout12.xml"/><Relationship Id="rId5" Type="http://schemas.openxmlformats.org/officeDocument/2006/relationships/image" Target="../media/image61.png"/><Relationship Id="rId4" Type="http://schemas.openxmlformats.org/officeDocument/2006/relationships/image" Target="../media/image6.png"/></Relationships>
</file>

<file path=ppt/slides/_rels/slide9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9.xml"/><Relationship Id="rId1" Type="http://schemas.openxmlformats.org/officeDocument/2006/relationships/slideLayout" Target="../slideLayouts/slideLayout1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6"/>
        <p:cNvGrpSpPr/>
        <p:nvPr/>
      </p:nvGrpSpPr>
      <p:grpSpPr>
        <a:xfrm>
          <a:off x="0" y="0"/>
          <a:ext cx="0" cy="0"/>
          <a:chOff x="0" y="0"/>
          <a:chExt cx="0" cy="0"/>
        </a:xfrm>
      </p:grpSpPr>
      <p:sp>
        <p:nvSpPr>
          <p:cNvPr id="187" name="Google Shape;187;p25"/>
          <p:cNvSpPr txBox="1"/>
          <p:nvPr/>
        </p:nvSpPr>
        <p:spPr>
          <a:xfrm>
            <a:off x="2804525" y="2703525"/>
            <a:ext cx="3534900" cy="1252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3600" b="1">
                <a:solidFill>
                  <a:srgbClr val="2AB9C7"/>
                </a:solidFill>
              </a:rPr>
              <a:t>머신러닝과 모델만들기 실습</a:t>
            </a:r>
            <a:endParaRPr sz="3600" b="1">
              <a:solidFill>
                <a:srgbClr val="2AB9C7"/>
              </a:solidFill>
            </a:endParaRPr>
          </a:p>
        </p:txBody>
      </p:sp>
      <p:sp>
        <p:nvSpPr>
          <p:cNvPr id="188" name="Google Shape;188;p25"/>
          <p:cNvSpPr txBox="1"/>
          <p:nvPr/>
        </p:nvSpPr>
        <p:spPr>
          <a:xfrm>
            <a:off x="3720348" y="4017227"/>
            <a:ext cx="1703305" cy="30777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b="1">
                <a:solidFill>
                  <a:srgbClr val="0C0C0C"/>
                </a:solidFill>
              </a:rPr>
              <a:t>유양규(Rotunda)</a:t>
            </a:r>
            <a:endParaRPr b="1">
              <a:solidFill>
                <a:srgbClr val="0C0C0C"/>
              </a:solidFill>
            </a:endParaRPr>
          </a:p>
          <a:p>
            <a:pPr marL="0" marR="0" lvl="0" indent="0" algn="ctr" rtl="0">
              <a:spcBef>
                <a:spcPts val="0"/>
              </a:spcBef>
              <a:spcAft>
                <a:spcPts val="0"/>
              </a:spcAft>
              <a:buClr>
                <a:schemeClr val="dk1"/>
              </a:buClr>
              <a:buSzPts val="1100"/>
              <a:buFont typeface="Arial"/>
              <a:buNone/>
            </a:pPr>
            <a:endParaRPr b="1">
              <a:solidFill>
                <a:srgbClr val="0C0C0C"/>
              </a:solidFill>
            </a:endParaRPr>
          </a:p>
          <a:p>
            <a:pPr marL="0" marR="0" lvl="0" indent="0" algn="ctr" rtl="0">
              <a:spcBef>
                <a:spcPts val="0"/>
              </a:spcBef>
              <a:spcAft>
                <a:spcPts val="0"/>
              </a:spcAft>
              <a:buNone/>
            </a:pPr>
            <a:endParaRPr b="1">
              <a:solidFill>
                <a:srgbClr val="0C0C0C"/>
              </a:solidFill>
            </a:endParaRPr>
          </a:p>
        </p:txBody>
      </p:sp>
      <p:sp>
        <p:nvSpPr>
          <p:cNvPr id="189" name="Google Shape;189;p25"/>
          <p:cNvSpPr/>
          <p:nvPr/>
        </p:nvSpPr>
        <p:spPr>
          <a:xfrm>
            <a:off x="6305840" y="361155"/>
            <a:ext cx="2536272" cy="276999"/>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ko-KR" sz="1200" b="0" i="0" u="none" strike="noStrike" cap="none">
                <a:solidFill>
                  <a:schemeClr val="lt1"/>
                </a:solidFill>
                <a:latin typeface="Nanum Gothic"/>
                <a:ea typeface="Nanum Gothic"/>
                <a:cs typeface="Nanum Gothic"/>
                <a:sym typeface="Nanum Gothic"/>
              </a:rPr>
              <a:t>한국기술교육대학교 능력개발교육원</a:t>
            </a:r>
            <a:endParaRPr/>
          </a:p>
        </p:txBody>
      </p:sp>
      <p:sp>
        <p:nvSpPr>
          <p:cNvPr id="190" name="Google Shape;190;p25"/>
          <p:cNvSpPr/>
          <p:nvPr/>
        </p:nvSpPr>
        <p:spPr>
          <a:xfrm>
            <a:off x="6786741" y="638154"/>
            <a:ext cx="2055371" cy="33855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SzPts val="1100"/>
              <a:buNone/>
            </a:pPr>
            <a:r>
              <a:rPr lang="ko-KR" sz="1600" b="1">
                <a:solidFill>
                  <a:schemeClr val="lt1"/>
                </a:solidFill>
                <a:latin typeface="Nanum Gothic"/>
                <a:ea typeface="Nanum Gothic"/>
                <a:cs typeface="Nanum Gothic"/>
                <a:sym typeface="Nanum Gothic"/>
              </a:rPr>
              <a:t>TensorFlow U2</a:t>
            </a:r>
            <a:endParaRPr sz="1600" b="1">
              <a:solidFill>
                <a:schemeClr val="lt1"/>
              </a:solidFill>
              <a:latin typeface="Nanum Gothic"/>
              <a:ea typeface="Nanum Gothic"/>
              <a:cs typeface="Nanum Gothic"/>
              <a:sym typeface="Nanum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5"/>
        <p:cNvGrpSpPr/>
        <p:nvPr/>
      </p:nvGrpSpPr>
      <p:grpSpPr>
        <a:xfrm>
          <a:off x="0" y="0"/>
          <a:ext cx="0" cy="0"/>
          <a:chOff x="0" y="0"/>
          <a:chExt cx="0" cy="0"/>
        </a:xfrm>
      </p:grpSpPr>
      <p:sp>
        <p:nvSpPr>
          <p:cNvPr id="276" name="Google Shape;276;p34"/>
          <p:cNvSpPr/>
          <p:nvPr/>
        </p:nvSpPr>
        <p:spPr>
          <a:xfrm>
            <a:off x="6425450" y="492525"/>
            <a:ext cx="2355900" cy="554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머신러닝 이해하기</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277" name="Google Shape;277;p34"/>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10</a:t>
            </a:fld>
            <a:endParaRPr/>
          </a:p>
        </p:txBody>
      </p:sp>
      <p:pic>
        <p:nvPicPr>
          <p:cNvPr id="278" name="Google Shape;278;p34"/>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279" name="Google Shape;279;p34"/>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2</a:t>
            </a:r>
            <a:endParaRPr sz="3000" b="1">
              <a:solidFill>
                <a:schemeClr val="lt1"/>
              </a:solidFill>
              <a:latin typeface="Arial"/>
              <a:ea typeface="Arial"/>
              <a:cs typeface="Arial"/>
              <a:sym typeface="Arial"/>
            </a:endParaRPr>
          </a:p>
        </p:txBody>
      </p:sp>
      <p:sp>
        <p:nvSpPr>
          <p:cNvPr id="280" name="Google Shape;280;p34"/>
          <p:cNvSpPr/>
          <p:nvPr/>
        </p:nvSpPr>
        <p:spPr>
          <a:xfrm>
            <a:off x="676350" y="1594624"/>
            <a:ext cx="7861500" cy="36984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1600">
                <a:solidFill>
                  <a:srgbClr val="3F3F3F"/>
                </a:solidFill>
                <a:latin typeface="Nanum Gothic"/>
                <a:ea typeface="Nanum Gothic"/>
                <a:cs typeface="Nanum Gothic"/>
                <a:sym typeface="Nanum Gothic"/>
              </a:rPr>
              <a:t>100.4가 나옵니다.</a:t>
            </a:r>
            <a:endParaRPr sz="160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r>
              <a:rPr lang="ko-KR" sz="1600">
                <a:solidFill>
                  <a:srgbClr val="3F3F3F"/>
                </a:solidFill>
                <a:latin typeface="Nanum Gothic"/>
                <a:ea typeface="Nanum Gothic"/>
                <a:cs typeface="Nanum Gothic"/>
                <a:sym typeface="Nanum Gothic"/>
              </a:rPr>
              <a:t>그럼, 이건 어떤 공식에 의해 나온 output일까요?</a:t>
            </a:r>
            <a:endParaRPr sz="1600">
              <a:solidFill>
                <a:srgbClr val="3F3F3F"/>
              </a:solidFill>
              <a:latin typeface="Nanum Gothic"/>
              <a:ea typeface="Nanum Gothic"/>
              <a:cs typeface="Nanum Gothic"/>
              <a:sym typeface="Nanum Gothic"/>
            </a:endParaRPr>
          </a:p>
        </p:txBody>
      </p:sp>
      <p:pic>
        <p:nvPicPr>
          <p:cNvPr id="281" name="Google Shape;281;p34"/>
          <p:cNvPicPr preferRelativeResize="0"/>
          <p:nvPr/>
        </p:nvPicPr>
        <p:blipFill>
          <a:blip r:embed="rId5">
            <a:alphaModFix/>
          </a:blip>
          <a:stretch>
            <a:fillRect/>
          </a:stretch>
        </p:blipFill>
        <p:spPr>
          <a:xfrm>
            <a:off x="1600200" y="2653475"/>
            <a:ext cx="5943600" cy="2924175"/>
          </a:xfrm>
          <a:prstGeom prst="rect">
            <a:avLst/>
          </a:prstGeom>
          <a:noFill/>
          <a:ln w="12700" cap="flat" cmpd="sng">
            <a:solidFill>
              <a:srgbClr val="000000"/>
            </a:solidFill>
            <a:prstDash val="solid"/>
            <a:miter lim="8000"/>
            <a:headEnd type="none" w="sm" len="sm"/>
            <a:tailEnd type="none" w="sm" len="sm"/>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2"/>
        <p:cNvGrpSpPr/>
        <p:nvPr/>
      </p:nvGrpSpPr>
      <p:grpSpPr>
        <a:xfrm>
          <a:off x="0" y="0"/>
          <a:ext cx="0" cy="0"/>
          <a:chOff x="0" y="0"/>
          <a:chExt cx="0" cy="0"/>
        </a:xfrm>
      </p:grpSpPr>
      <p:sp>
        <p:nvSpPr>
          <p:cNvPr id="1163" name="Google Shape;1163;p124"/>
          <p:cNvSpPr/>
          <p:nvPr/>
        </p:nvSpPr>
        <p:spPr>
          <a:xfrm>
            <a:off x="6469900" y="486075"/>
            <a:ext cx="25770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Dense 레이어(Layers)</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1164" name="Google Shape;1164;p124"/>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100</a:t>
            </a:fld>
            <a:endParaRPr/>
          </a:p>
        </p:txBody>
      </p:sp>
      <p:pic>
        <p:nvPicPr>
          <p:cNvPr id="1165" name="Google Shape;1165;p124"/>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166" name="Google Shape;1166;p124"/>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5</a:t>
            </a:r>
            <a:endParaRPr sz="3000" b="1">
              <a:solidFill>
                <a:schemeClr val="lt1"/>
              </a:solidFill>
              <a:latin typeface="Arial"/>
              <a:ea typeface="Arial"/>
              <a:cs typeface="Arial"/>
              <a:sym typeface="Arial"/>
            </a:endParaRPr>
          </a:p>
        </p:txBody>
      </p:sp>
      <p:sp>
        <p:nvSpPr>
          <p:cNvPr id="1167" name="Google Shape;1167;p124"/>
          <p:cNvSpPr/>
          <p:nvPr/>
        </p:nvSpPr>
        <p:spPr>
          <a:xfrm>
            <a:off x="641250" y="1430224"/>
            <a:ext cx="7861500" cy="3698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Dense Layer 계산</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300"/>
              </a:spcBef>
              <a:spcAft>
                <a:spcPts val="0"/>
              </a:spcAft>
              <a:buNone/>
            </a:pPr>
            <a:r>
              <a:rPr lang="ko-KR" dirty="0">
                <a:solidFill>
                  <a:srgbClr val="3F3F3F"/>
                </a:solidFill>
                <a:latin typeface="Nanum Gothic"/>
                <a:ea typeface="Nanum Gothic"/>
                <a:cs typeface="Nanum Gothic"/>
                <a:sym typeface="Nanum Gothic"/>
              </a:rPr>
              <a:t>맵(mapping)되어 있는 내부변수(internal variables)</a:t>
            </a:r>
            <a:endParaRPr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1168" name="Google Shape;1168;p124"/>
          <p:cNvPicPr preferRelativeResize="0"/>
          <p:nvPr/>
        </p:nvPicPr>
        <p:blipFill>
          <a:blip r:embed="rId5">
            <a:alphaModFix/>
          </a:blip>
          <a:stretch>
            <a:fillRect/>
          </a:stretch>
        </p:blipFill>
        <p:spPr>
          <a:xfrm>
            <a:off x="1600200" y="2733375"/>
            <a:ext cx="5943600" cy="305752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72"/>
        <p:cNvGrpSpPr/>
        <p:nvPr/>
      </p:nvGrpSpPr>
      <p:grpSpPr>
        <a:xfrm>
          <a:off x="0" y="0"/>
          <a:ext cx="0" cy="0"/>
          <a:chOff x="0" y="0"/>
          <a:chExt cx="0" cy="0"/>
        </a:xfrm>
      </p:grpSpPr>
      <p:sp>
        <p:nvSpPr>
          <p:cNvPr id="1173" name="Google Shape;1173;p125"/>
          <p:cNvSpPr/>
          <p:nvPr/>
        </p:nvSpPr>
        <p:spPr>
          <a:xfrm>
            <a:off x="6469900" y="486075"/>
            <a:ext cx="25770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Dense 레이어(Layers)</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1174" name="Google Shape;1174;p125"/>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101</a:t>
            </a:fld>
            <a:endParaRPr/>
          </a:p>
        </p:txBody>
      </p:sp>
      <p:pic>
        <p:nvPicPr>
          <p:cNvPr id="1175" name="Google Shape;1175;p125"/>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176" name="Google Shape;1176;p125"/>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5</a:t>
            </a:r>
            <a:endParaRPr sz="3000" b="1">
              <a:solidFill>
                <a:schemeClr val="lt1"/>
              </a:solidFill>
              <a:latin typeface="Arial"/>
              <a:ea typeface="Arial"/>
              <a:cs typeface="Arial"/>
              <a:sym typeface="Arial"/>
            </a:endParaRPr>
          </a:p>
        </p:txBody>
      </p:sp>
      <p:sp>
        <p:nvSpPr>
          <p:cNvPr id="1177" name="Google Shape;1177;p125"/>
          <p:cNvSpPr/>
          <p:nvPr/>
        </p:nvSpPr>
        <p:spPr>
          <a:xfrm>
            <a:off x="641250" y="1430224"/>
            <a:ext cx="7861500" cy="3698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내부변수(Internal Variables)</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300"/>
              </a:spcBef>
              <a:spcAft>
                <a:spcPts val="0"/>
              </a:spcAft>
              <a:buNone/>
            </a:pPr>
            <a:r>
              <a:rPr lang="ko-KR" dirty="0">
                <a:solidFill>
                  <a:srgbClr val="3F3F3F"/>
                </a:solidFill>
                <a:latin typeface="Nanum Gothic"/>
                <a:ea typeface="Nanum Gothic"/>
                <a:cs typeface="Nanum Gothic"/>
                <a:sym typeface="Nanum Gothic"/>
              </a:rPr>
              <a:t>학습과정중 입력값과 출력값을 근접하게 조정됨.</a:t>
            </a:r>
            <a:endParaRPr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1178" name="Google Shape;1178;p125"/>
          <p:cNvPicPr preferRelativeResize="0"/>
          <p:nvPr/>
        </p:nvPicPr>
        <p:blipFill>
          <a:blip r:embed="rId5">
            <a:alphaModFix/>
          </a:blip>
          <a:stretch>
            <a:fillRect/>
          </a:stretch>
        </p:blipFill>
        <p:spPr>
          <a:xfrm>
            <a:off x="1600200" y="2733375"/>
            <a:ext cx="5943600" cy="298132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82"/>
        <p:cNvGrpSpPr/>
        <p:nvPr/>
      </p:nvGrpSpPr>
      <p:grpSpPr>
        <a:xfrm>
          <a:off x="0" y="0"/>
          <a:ext cx="0" cy="0"/>
          <a:chOff x="0" y="0"/>
          <a:chExt cx="0" cy="0"/>
        </a:xfrm>
      </p:grpSpPr>
      <p:sp>
        <p:nvSpPr>
          <p:cNvPr id="1183" name="Google Shape;1183;p126"/>
          <p:cNvSpPr/>
          <p:nvPr/>
        </p:nvSpPr>
        <p:spPr>
          <a:xfrm>
            <a:off x="6469900" y="486075"/>
            <a:ext cx="25770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Dense 레이어(Layers)</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1184" name="Google Shape;1184;p126"/>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102</a:t>
            </a:fld>
            <a:endParaRPr/>
          </a:p>
        </p:txBody>
      </p:sp>
      <p:pic>
        <p:nvPicPr>
          <p:cNvPr id="1185" name="Google Shape;1185;p126"/>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186" name="Google Shape;1186;p126"/>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5</a:t>
            </a:r>
            <a:endParaRPr sz="3000" b="1">
              <a:solidFill>
                <a:schemeClr val="lt1"/>
              </a:solidFill>
              <a:latin typeface="Arial"/>
              <a:ea typeface="Arial"/>
              <a:cs typeface="Arial"/>
              <a:sym typeface="Arial"/>
            </a:endParaRPr>
          </a:p>
        </p:txBody>
      </p:sp>
      <p:sp>
        <p:nvSpPr>
          <p:cNvPr id="1187" name="Google Shape;1187;p126"/>
          <p:cNvSpPr/>
          <p:nvPr/>
        </p:nvSpPr>
        <p:spPr>
          <a:xfrm>
            <a:off x="641250" y="1430224"/>
            <a:ext cx="7861500" cy="36984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None/>
            </a:pPr>
            <a:endParaRPr sz="160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SzPts val="1100"/>
              <a:buNone/>
            </a:pPr>
            <a:r>
              <a:rPr lang="ko-KR">
                <a:solidFill>
                  <a:srgbClr val="3F3F3F"/>
                </a:solidFill>
                <a:latin typeface="Nanum Gothic"/>
                <a:ea typeface="Nanum Gothic"/>
                <a:cs typeface="Nanum Gothic"/>
                <a:sym typeface="Nanum Gothic"/>
              </a:rPr>
              <a:t>w = 가중치(weight)</a:t>
            </a:r>
            <a:endParaRPr>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Clr>
                <a:schemeClr val="dk1"/>
              </a:buClr>
              <a:buSzPts val="1100"/>
              <a:buFont typeface="Arial"/>
              <a:buNone/>
            </a:pPr>
            <a:r>
              <a:rPr lang="ko-KR">
                <a:solidFill>
                  <a:srgbClr val="3F3F3F"/>
                </a:solidFill>
                <a:latin typeface="Nanum Gothic"/>
                <a:ea typeface="Nanum Gothic"/>
                <a:cs typeface="Nanum Gothic"/>
                <a:sym typeface="Nanum Gothic"/>
              </a:rPr>
              <a:t>b = biases</a:t>
            </a:r>
            <a:endParaRPr>
              <a:solidFill>
                <a:srgbClr val="3F3F3F"/>
              </a:solidFill>
              <a:latin typeface="Nanum Gothic"/>
              <a:ea typeface="Nanum Gothic"/>
              <a:cs typeface="Nanum Gothic"/>
              <a:sym typeface="Nanum Gothic"/>
            </a:endParaRPr>
          </a:p>
        </p:txBody>
      </p:sp>
      <p:pic>
        <p:nvPicPr>
          <p:cNvPr id="1188" name="Google Shape;1188;p126"/>
          <p:cNvPicPr preferRelativeResize="0"/>
          <p:nvPr/>
        </p:nvPicPr>
        <p:blipFill>
          <a:blip r:embed="rId5">
            <a:alphaModFix/>
          </a:blip>
          <a:stretch>
            <a:fillRect/>
          </a:stretch>
        </p:blipFill>
        <p:spPr>
          <a:xfrm>
            <a:off x="1600200" y="2733375"/>
            <a:ext cx="5943600" cy="30480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92"/>
        <p:cNvGrpSpPr/>
        <p:nvPr/>
      </p:nvGrpSpPr>
      <p:grpSpPr>
        <a:xfrm>
          <a:off x="0" y="0"/>
          <a:ext cx="0" cy="0"/>
          <a:chOff x="0" y="0"/>
          <a:chExt cx="0" cy="0"/>
        </a:xfrm>
      </p:grpSpPr>
      <p:sp>
        <p:nvSpPr>
          <p:cNvPr id="1193" name="Google Shape;1193;p127"/>
          <p:cNvSpPr/>
          <p:nvPr/>
        </p:nvSpPr>
        <p:spPr>
          <a:xfrm>
            <a:off x="6469900" y="486075"/>
            <a:ext cx="25770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Dense 레이어(Layers)</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1194" name="Google Shape;1194;p127"/>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103</a:t>
            </a:fld>
            <a:endParaRPr/>
          </a:p>
        </p:txBody>
      </p:sp>
      <p:pic>
        <p:nvPicPr>
          <p:cNvPr id="1195" name="Google Shape;1195;p127"/>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196" name="Google Shape;1196;p127"/>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5</a:t>
            </a:r>
            <a:endParaRPr sz="3000" b="1">
              <a:solidFill>
                <a:schemeClr val="lt1"/>
              </a:solidFill>
              <a:latin typeface="Arial"/>
              <a:ea typeface="Arial"/>
              <a:cs typeface="Arial"/>
              <a:sym typeface="Arial"/>
            </a:endParaRPr>
          </a:p>
        </p:txBody>
      </p:sp>
      <p:sp>
        <p:nvSpPr>
          <p:cNvPr id="1197" name="Google Shape;1197;p127"/>
          <p:cNvSpPr/>
          <p:nvPr/>
        </p:nvSpPr>
        <p:spPr>
          <a:xfrm>
            <a:off x="641250" y="1430224"/>
            <a:ext cx="7861500" cy="3698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300"/>
              </a:spcBef>
              <a:spcAft>
                <a:spcPts val="0"/>
              </a:spcAft>
              <a:buNone/>
            </a:pPr>
            <a:r>
              <a:rPr lang="ko-KR" dirty="0">
                <a:solidFill>
                  <a:srgbClr val="3F3F3F"/>
                </a:solidFill>
                <a:latin typeface="Nanum Gothic"/>
                <a:ea typeface="Nanum Gothic"/>
                <a:cs typeface="Nanum Gothic"/>
                <a:sym typeface="Nanum Gothic"/>
              </a:rPr>
              <a:t>a3가 계산된후 출력.</a:t>
            </a:r>
            <a:endParaRPr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1198" name="Google Shape;1198;p127"/>
          <p:cNvPicPr preferRelativeResize="0"/>
          <p:nvPr/>
        </p:nvPicPr>
        <p:blipFill>
          <a:blip r:embed="rId5">
            <a:alphaModFix/>
          </a:blip>
          <a:stretch>
            <a:fillRect/>
          </a:stretch>
        </p:blipFill>
        <p:spPr>
          <a:xfrm>
            <a:off x="1600200" y="2733375"/>
            <a:ext cx="5943600" cy="307657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02"/>
        <p:cNvGrpSpPr/>
        <p:nvPr/>
      </p:nvGrpSpPr>
      <p:grpSpPr>
        <a:xfrm>
          <a:off x="0" y="0"/>
          <a:ext cx="0" cy="0"/>
          <a:chOff x="0" y="0"/>
          <a:chExt cx="0" cy="0"/>
        </a:xfrm>
      </p:grpSpPr>
      <p:sp>
        <p:nvSpPr>
          <p:cNvPr id="1203" name="Google Shape;1203;p128"/>
          <p:cNvSpPr/>
          <p:nvPr/>
        </p:nvSpPr>
        <p:spPr>
          <a:xfrm>
            <a:off x="6469900" y="486075"/>
            <a:ext cx="25770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Dense 레이어(Layers)</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1204" name="Google Shape;1204;p128"/>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104</a:t>
            </a:fld>
            <a:endParaRPr/>
          </a:p>
        </p:txBody>
      </p:sp>
      <p:pic>
        <p:nvPicPr>
          <p:cNvPr id="1205" name="Google Shape;1205;p128"/>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206" name="Google Shape;1206;p128"/>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5</a:t>
            </a:r>
            <a:endParaRPr sz="3000" b="1">
              <a:solidFill>
                <a:schemeClr val="lt1"/>
              </a:solidFill>
              <a:latin typeface="Arial"/>
              <a:ea typeface="Arial"/>
              <a:cs typeface="Arial"/>
              <a:sym typeface="Arial"/>
            </a:endParaRPr>
          </a:p>
        </p:txBody>
      </p:sp>
      <p:sp>
        <p:nvSpPr>
          <p:cNvPr id="1207" name="Google Shape;1207;p128"/>
          <p:cNvSpPr/>
          <p:nvPr/>
        </p:nvSpPr>
        <p:spPr>
          <a:xfrm>
            <a:off x="641250" y="1430224"/>
            <a:ext cx="7861500" cy="3698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뉴런간의 계산</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marR="25400" lvl="0" indent="0" algn="l" rtl="0">
              <a:lnSpc>
                <a:spcPct val="150000"/>
              </a:lnSpc>
              <a:spcBef>
                <a:spcPts val="300"/>
              </a:spcBef>
              <a:spcAft>
                <a:spcPts val="0"/>
              </a:spcAft>
              <a:buClr>
                <a:schemeClr val="dk1"/>
              </a:buClr>
              <a:buSzPts val="1100"/>
              <a:buFont typeface="Arial"/>
              <a:buNone/>
            </a:pPr>
            <a:r>
              <a:rPr lang="ko-KR" sz="1200" dirty="0">
                <a:solidFill>
                  <a:srgbClr val="202124"/>
                </a:solidFill>
                <a:highlight>
                  <a:srgbClr val="F8F9FA"/>
                </a:highlight>
                <a:latin typeface="맑은 고딕" panose="020B0503020000020004" pitchFamily="50" charset="-127"/>
                <a:ea typeface="맑은 고딕" panose="020B0503020000020004" pitchFamily="50" charset="-127"/>
                <a:cs typeface="Roboto"/>
                <a:sym typeface="Roboto"/>
              </a:rPr>
              <a:t>뉴런 a1의 출력 값은 입력 x1에 가중치 w11을 곱한 다음 입력 x2에 가중치 w12를 곱한 다음 입력 x3에 w13을 곱한 다음 신호 가중치 b1을 가산하여 계산됨.</a:t>
            </a:r>
            <a:endParaRPr sz="1200" dirty="0">
              <a:solidFill>
                <a:srgbClr val="202124"/>
              </a:solidFill>
              <a:highlight>
                <a:srgbClr val="F8F9FA"/>
              </a:highlight>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1208" name="Google Shape;1208;p128"/>
          <p:cNvPicPr preferRelativeResize="0"/>
          <p:nvPr/>
        </p:nvPicPr>
        <p:blipFill>
          <a:blip r:embed="rId5">
            <a:alphaModFix/>
          </a:blip>
          <a:stretch>
            <a:fillRect/>
          </a:stretch>
        </p:blipFill>
        <p:spPr>
          <a:xfrm>
            <a:off x="1600200" y="2733375"/>
            <a:ext cx="5943600" cy="296227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12"/>
        <p:cNvGrpSpPr/>
        <p:nvPr/>
      </p:nvGrpSpPr>
      <p:grpSpPr>
        <a:xfrm>
          <a:off x="0" y="0"/>
          <a:ext cx="0" cy="0"/>
          <a:chOff x="0" y="0"/>
          <a:chExt cx="0" cy="0"/>
        </a:xfrm>
      </p:grpSpPr>
      <p:sp>
        <p:nvSpPr>
          <p:cNvPr id="1213" name="Google Shape;1213;p129"/>
          <p:cNvSpPr/>
          <p:nvPr/>
        </p:nvSpPr>
        <p:spPr>
          <a:xfrm>
            <a:off x="6469900" y="486075"/>
            <a:ext cx="25770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Dense 레이어(Layers)</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1214" name="Google Shape;1214;p129"/>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105</a:t>
            </a:fld>
            <a:endParaRPr/>
          </a:p>
        </p:txBody>
      </p:sp>
      <p:pic>
        <p:nvPicPr>
          <p:cNvPr id="1215" name="Google Shape;1215;p129"/>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216" name="Google Shape;1216;p129"/>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5</a:t>
            </a:r>
            <a:endParaRPr sz="3000" b="1">
              <a:solidFill>
                <a:schemeClr val="lt1"/>
              </a:solidFill>
              <a:latin typeface="Arial"/>
              <a:ea typeface="Arial"/>
              <a:cs typeface="Arial"/>
              <a:sym typeface="Arial"/>
            </a:endParaRPr>
          </a:p>
        </p:txBody>
      </p:sp>
      <p:sp>
        <p:nvSpPr>
          <p:cNvPr id="1217" name="Google Shape;1217;p129"/>
          <p:cNvSpPr/>
          <p:nvPr/>
        </p:nvSpPr>
        <p:spPr>
          <a:xfrm>
            <a:off x="641250" y="1430224"/>
            <a:ext cx="7861500" cy="3698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Clr>
                <a:schemeClr val="dk1"/>
              </a:buClr>
              <a:buSzPts val="1100"/>
              <a:buFont typeface="Arial"/>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뉴런간의 계산</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300"/>
              </a:spcBef>
              <a:spcAft>
                <a:spcPts val="0"/>
              </a:spcAft>
              <a:buNone/>
            </a:pPr>
            <a:r>
              <a:rPr lang="ko-KR" dirty="0">
                <a:solidFill>
                  <a:srgbClr val="3F3F3F"/>
                </a:solidFill>
                <a:latin typeface="Nanum Gothic"/>
                <a:ea typeface="Nanum Gothic"/>
                <a:cs typeface="Nanum Gothic"/>
                <a:sym typeface="Nanum Gothic"/>
              </a:rPr>
              <a:t>a1 계산</a:t>
            </a:r>
            <a:endParaRPr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1218" name="Google Shape;1218;p129"/>
          <p:cNvPicPr preferRelativeResize="0"/>
          <p:nvPr/>
        </p:nvPicPr>
        <p:blipFill>
          <a:blip r:embed="rId5">
            <a:alphaModFix/>
          </a:blip>
          <a:stretch>
            <a:fillRect/>
          </a:stretch>
        </p:blipFill>
        <p:spPr>
          <a:xfrm>
            <a:off x="1600200" y="2733375"/>
            <a:ext cx="5943600" cy="300037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2"/>
        <p:cNvGrpSpPr/>
        <p:nvPr/>
      </p:nvGrpSpPr>
      <p:grpSpPr>
        <a:xfrm>
          <a:off x="0" y="0"/>
          <a:ext cx="0" cy="0"/>
          <a:chOff x="0" y="0"/>
          <a:chExt cx="0" cy="0"/>
        </a:xfrm>
      </p:grpSpPr>
      <p:sp>
        <p:nvSpPr>
          <p:cNvPr id="1223" name="Google Shape;1223;p130"/>
          <p:cNvSpPr/>
          <p:nvPr/>
        </p:nvSpPr>
        <p:spPr>
          <a:xfrm>
            <a:off x="6469900" y="486075"/>
            <a:ext cx="25770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Dense 레이어(Layers)</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1224" name="Google Shape;1224;p130"/>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106</a:t>
            </a:fld>
            <a:endParaRPr/>
          </a:p>
        </p:txBody>
      </p:sp>
      <p:pic>
        <p:nvPicPr>
          <p:cNvPr id="1225" name="Google Shape;1225;p130"/>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226" name="Google Shape;1226;p130"/>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5</a:t>
            </a:r>
            <a:endParaRPr sz="3000" b="1">
              <a:solidFill>
                <a:schemeClr val="lt1"/>
              </a:solidFill>
              <a:latin typeface="Arial"/>
              <a:ea typeface="Arial"/>
              <a:cs typeface="Arial"/>
              <a:sym typeface="Arial"/>
            </a:endParaRPr>
          </a:p>
        </p:txBody>
      </p:sp>
      <p:sp>
        <p:nvSpPr>
          <p:cNvPr id="1227" name="Google Shape;1227;p130"/>
          <p:cNvSpPr/>
          <p:nvPr/>
        </p:nvSpPr>
        <p:spPr>
          <a:xfrm>
            <a:off x="641250" y="1430224"/>
            <a:ext cx="7861500" cy="3698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Clr>
                <a:schemeClr val="dk1"/>
              </a:buClr>
              <a:buSzPts val="1100"/>
              <a:buFont typeface="Arial"/>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뉴런간의 계산</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300"/>
              </a:spcBef>
              <a:spcAft>
                <a:spcPts val="0"/>
              </a:spcAft>
              <a:buNone/>
            </a:pPr>
            <a:r>
              <a:rPr lang="ko-KR" dirty="0">
                <a:solidFill>
                  <a:srgbClr val="3F3F3F"/>
                </a:solidFill>
                <a:latin typeface="Nanum Gothic"/>
                <a:ea typeface="Nanum Gothic"/>
                <a:cs typeface="Nanum Gothic"/>
                <a:sym typeface="Nanum Gothic"/>
              </a:rPr>
              <a:t>a3 계산</a:t>
            </a:r>
            <a:endParaRPr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1228" name="Google Shape;1228;p130"/>
          <p:cNvPicPr preferRelativeResize="0"/>
          <p:nvPr/>
        </p:nvPicPr>
        <p:blipFill>
          <a:blip r:embed="rId5">
            <a:alphaModFix/>
          </a:blip>
          <a:stretch>
            <a:fillRect/>
          </a:stretch>
        </p:blipFill>
        <p:spPr>
          <a:xfrm>
            <a:off x="1600200" y="2733375"/>
            <a:ext cx="5943600" cy="29337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32"/>
        <p:cNvGrpSpPr/>
        <p:nvPr/>
      </p:nvGrpSpPr>
      <p:grpSpPr>
        <a:xfrm>
          <a:off x="0" y="0"/>
          <a:ext cx="0" cy="0"/>
          <a:chOff x="0" y="0"/>
          <a:chExt cx="0" cy="0"/>
        </a:xfrm>
      </p:grpSpPr>
      <p:sp>
        <p:nvSpPr>
          <p:cNvPr id="1233" name="Google Shape;1233;p131"/>
          <p:cNvSpPr/>
          <p:nvPr/>
        </p:nvSpPr>
        <p:spPr>
          <a:xfrm>
            <a:off x="6469900" y="486075"/>
            <a:ext cx="25770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Dense 레이어(Layers)</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1234" name="Google Shape;1234;p131"/>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107</a:t>
            </a:fld>
            <a:endParaRPr/>
          </a:p>
        </p:txBody>
      </p:sp>
      <p:pic>
        <p:nvPicPr>
          <p:cNvPr id="1235" name="Google Shape;1235;p131"/>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236" name="Google Shape;1236;p131"/>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5</a:t>
            </a:r>
            <a:endParaRPr sz="3000" b="1">
              <a:solidFill>
                <a:schemeClr val="lt1"/>
              </a:solidFill>
              <a:latin typeface="Arial"/>
              <a:ea typeface="Arial"/>
              <a:cs typeface="Arial"/>
              <a:sym typeface="Arial"/>
            </a:endParaRPr>
          </a:p>
        </p:txBody>
      </p:sp>
      <p:sp>
        <p:nvSpPr>
          <p:cNvPr id="1237" name="Google Shape;1237;p131"/>
          <p:cNvSpPr/>
          <p:nvPr/>
        </p:nvSpPr>
        <p:spPr>
          <a:xfrm>
            <a:off x="641250" y="1430224"/>
            <a:ext cx="7861500" cy="3698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Clr>
                <a:schemeClr val="dk1"/>
              </a:buClr>
              <a:buSzPts val="1100"/>
              <a:buFont typeface="Arial"/>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뉴런간의 계산</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457200" lvl="0" indent="-304800" algn="l" rtl="0">
              <a:lnSpc>
                <a:spcPct val="150000"/>
              </a:lnSpc>
              <a:spcBef>
                <a:spcPts val="300"/>
              </a:spcBef>
              <a:spcAft>
                <a:spcPts val="0"/>
              </a:spcAft>
              <a:buClr>
                <a:srgbClr val="202124"/>
              </a:buClr>
              <a:buSzPts val="1200"/>
              <a:buFont typeface="Roboto"/>
              <a:buChar char="●"/>
            </a:pPr>
            <a:r>
              <a:rPr lang="ko-KR" sz="1200" dirty="0">
                <a:solidFill>
                  <a:srgbClr val="202124"/>
                </a:solidFill>
                <a:highlight>
                  <a:srgbClr val="F8F9FA"/>
                </a:highlight>
                <a:latin typeface="맑은 고딕" panose="020B0503020000020004" pitchFamily="50" charset="-127"/>
                <a:ea typeface="맑은 고딕" panose="020B0503020000020004" pitchFamily="50" charset="-127"/>
                <a:cs typeface="Roboto"/>
                <a:sym typeface="Roboto"/>
              </a:rPr>
              <a:t>출력 값 a3을 계산 - a1의 결과에 w31을 곱한 다음 a2에 w32를 곱한 결과를 더한 다음 단일 가중치 b3을 더함.</a:t>
            </a:r>
            <a:endParaRPr sz="1200"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lvl="0" indent="-304800" algn="l" rtl="0">
              <a:lnSpc>
                <a:spcPct val="150000"/>
              </a:lnSpc>
              <a:spcBef>
                <a:spcPts val="0"/>
              </a:spcBef>
              <a:spcAft>
                <a:spcPts val="0"/>
              </a:spcAft>
              <a:buClr>
                <a:srgbClr val="202124"/>
              </a:buClr>
              <a:buSzPts val="1200"/>
              <a:buFont typeface="Roboto"/>
              <a:buChar char="●"/>
            </a:pPr>
            <a:r>
              <a:rPr lang="ko-KR" sz="1200" dirty="0">
                <a:solidFill>
                  <a:srgbClr val="202124"/>
                </a:solidFill>
                <a:highlight>
                  <a:srgbClr val="F8F9FA"/>
                </a:highlight>
                <a:latin typeface="맑은 고딕" panose="020B0503020000020004" pitchFamily="50" charset="-127"/>
                <a:ea typeface="맑은 고딕" panose="020B0503020000020004" pitchFamily="50" charset="-127"/>
                <a:cs typeface="Roboto"/>
                <a:sym typeface="Roboto"/>
              </a:rPr>
              <a:t>최상의 가중치와 편향을 조정, 수학적인 의미의 공식은 변하지 않음.</a:t>
            </a:r>
            <a:endParaRPr sz="1200" dirty="0">
              <a:solidFill>
                <a:srgbClr val="202124"/>
              </a:solidFill>
              <a:highlight>
                <a:srgbClr val="F8F9FA"/>
              </a:highlight>
              <a:latin typeface="맑은 고딕" panose="020B0503020000020004" pitchFamily="50" charset="-127"/>
              <a:ea typeface="맑은 고딕" panose="020B0503020000020004" pitchFamily="50" charset="-127"/>
              <a:cs typeface="Roboto"/>
              <a:sym typeface="Roboto"/>
            </a:endParaRPr>
          </a:p>
          <a:p>
            <a:pPr marL="457200" lvl="0" indent="-304800" algn="l" rtl="0">
              <a:lnSpc>
                <a:spcPct val="150000"/>
              </a:lnSpc>
              <a:spcBef>
                <a:spcPts val="0"/>
              </a:spcBef>
              <a:spcAft>
                <a:spcPts val="0"/>
              </a:spcAft>
              <a:buClr>
                <a:srgbClr val="202124"/>
              </a:buClr>
              <a:buSzPts val="1200"/>
              <a:buFont typeface="Roboto"/>
              <a:buChar char="●"/>
            </a:pPr>
            <a:r>
              <a:rPr lang="ko-KR" sz="1200" dirty="0">
                <a:solidFill>
                  <a:srgbClr val="202124"/>
                </a:solidFill>
                <a:highlight>
                  <a:srgbClr val="F8F9FA"/>
                </a:highlight>
                <a:latin typeface="맑은 고딕" panose="020B0503020000020004" pitchFamily="50" charset="-127"/>
                <a:ea typeface="맑은 고딕" panose="020B0503020000020004" pitchFamily="50" charset="-127"/>
                <a:cs typeface="Roboto"/>
                <a:sym typeface="Roboto"/>
              </a:rPr>
              <a:t>다르게 말하면, training 과정은 오직 w와 b 변수가 입력을 출력과 일치시킬 수 있도록 변경</a:t>
            </a:r>
            <a:endParaRPr sz="1200" dirty="0">
              <a:solidFill>
                <a:srgbClr val="202124"/>
              </a:solidFill>
              <a:highlight>
                <a:srgbClr val="F8F9FA"/>
              </a:highlight>
              <a:latin typeface="맑은 고딕" panose="020B0503020000020004" pitchFamily="50" charset="-127"/>
              <a:ea typeface="맑은 고딕" panose="020B0503020000020004" pitchFamily="50" charset="-127"/>
              <a:cs typeface="Roboto"/>
              <a:sym typeface="Roboto"/>
            </a:endParaRPr>
          </a:p>
          <a:p>
            <a:pPr marL="457200" marR="25400" lvl="0" indent="-304800" algn="l" rtl="0">
              <a:lnSpc>
                <a:spcPct val="150000"/>
              </a:lnSpc>
              <a:spcBef>
                <a:spcPts val="0"/>
              </a:spcBef>
              <a:spcAft>
                <a:spcPts val="0"/>
              </a:spcAft>
              <a:buClr>
                <a:srgbClr val="202124"/>
              </a:buClr>
              <a:buSzPts val="1200"/>
              <a:buFont typeface="Roboto"/>
              <a:buChar char="●"/>
            </a:pPr>
            <a:r>
              <a:rPr lang="ko-KR" sz="1200" dirty="0">
                <a:solidFill>
                  <a:srgbClr val="202124"/>
                </a:solidFill>
                <a:highlight>
                  <a:srgbClr val="F8F9FA"/>
                </a:highlight>
                <a:latin typeface="맑은 고딕" panose="020B0503020000020004" pitchFamily="50" charset="-127"/>
                <a:ea typeface="맑은 고딕" panose="020B0503020000020004" pitchFamily="50" charset="-127"/>
                <a:cs typeface="Roboto"/>
                <a:sym typeface="Roboto"/>
              </a:rPr>
              <a:t>개념적으로 머신러닝이 어떻게 작동하는지 설명</a:t>
            </a:r>
            <a:endParaRPr sz="1200" dirty="0">
              <a:solidFill>
                <a:srgbClr val="202124"/>
              </a:solidFill>
              <a:highlight>
                <a:srgbClr val="F8F9FA"/>
              </a:highlight>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1238" name="Google Shape;1238;p131"/>
          <p:cNvPicPr preferRelativeResize="0"/>
          <p:nvPr/>
        </p:nvPicPr>
        <p:blipFill>
          <a:blip r:embed="rId5">
            <a:alphaModFix/>
          </a:blip>
          <a:stretch>
            <a:fillRect/>
          </a:stretch>
        </p:blipFill>
        <p:spPr>
          <a:xfrm>
            <a:off x="4120125" y="3615000"/>
            <a:ext cx="4382625" cy="218427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42"/>
        <p:cNvGrpSpPr/>
        <p:nvPr/>
      </p:nvGrpSpPr>
      <p:grpSpPr>
        <a:xfrm>
          <a:off x="0" y="0"/>
          <a:ext cx="0" cy="0"/>
          <a:chOff x="0" y="0"/>
          <a:chExt cx="0" cy="0"/>
        </a:xfrm>
      </p:grpSpPr>
      <p:sp>
        <p:nvSpPr>
          <p:cNvPr id="1243" name="Google Shape;1243;p132"/>
          <p:cNvSpPr/>
          <p:nvPr/>
        </p:nvSpPr>
        <p:spPr>
          <a:xfrm>
            <a:off x="6469900" y="486075"/>
            <a:ext cx="25770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Dense 레이어(Layers)</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1244" name="Google Shape;1244;p132"/>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108</a:t>
            </a:fld>
            <a:endParaRPr/>
          </a:p>
        </p:txBody>
      </p:sp>
      <p:pic>
        <p:nvPicPr>
          <p:cNvPr id="1245" name="Google Shape;1245;p132"/>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246" name="Google Shape;1246;p132"/>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5</a:t>
            </a:r>
            <a:endParaRPr sz="3000" b="1">
              <a:solidFill>
                <a:schemeClr val="lt1"/>
              </a:solidFill>
              <a:latin typeface="Arial"/>
              <a:ea typeface="Arial"/>
              <a:cs typeface="Arial"/>
              <a:sym typeface="Arial"/>
            </a:endParaRPr>
          </a:p>
        </p:txBody>
      </p:sp>
      <p:sp>
        <p:nvSpPr>
          <p:cNvPr id="1247" name="Google Shape;1247;p132"/>
          <p:cNvSpPr/>
          <p:nvPr/>
        </p:nvSpPr>
        <p:spPr>
          <a:xfrm>
            <a:off x="641250" y="1430224"/>
            <a:ext cx="7861500" cy="3698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화씨섭씨 모델</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457200" marR="0" lvl="0" indent="-317500" algn="l" rtl="0">
              <a:lnSpc>
                <a:spcPct val="150000"/>
              </a:lnSpc>
              <a:spcBef>
                <a:spcPts val="300"/>
              </a:spcBef>
              <a:spcAft>
                <a:spcPts val="0"/>
              </a:spcAft>
              <a:buClr>
                <a:srgbClr val="3F3F3F"/>
              </a:buClr>
              <a:buSzPts val="1400"/>
              <a:buFont typeface="Roboto"/>
              <a:buChar char="-"/>
            </a:pPr>
            <a:r>
              <a:rPr lang="ko-KR" dirty="0">
                <a:solidFill>
                  <a:srgbClr val="3F3F3F"/>
                </a:solidFill>
                <a:latin typeface="맑은 고딕" panose="020B0503020000020004" pitchFamily="50" charset="-127"/>
                <a:ea typeface="맑은 고딕" panose="020B0503020000020004" pitchFamily="50" charset="-127"/>
                <a:cs typeface="Roboto"/>
                <a:sym typeface="Roboto"/>
              </a:rPr>
              <a:t>1개의 뉴론. 1개 weight = w11, 1개 bias = b1</a:t>
            </a:r>
            <a:endParaRPr dirty="0">
              <a:solidFill>
                <a:srgbClr val="3F3F3F"/>
              </a:solidFill>
              <a:latin typeface="맑은 고딕" panose="020B0503020000020004" pitchFamily="50" charset="-127"/>
              <a:ea typeface="맑은 고딕" panose="020B0503020000020004" pitchFamily="50" charset="-127"/>
              <a:cs typeface="Roboto"/>
              <a:sym typeface="Roboto"/>
            </a:endParaRPr>
          </a:p>
        </p:txBody>
      </p:sp>
      <p:pic>
        <p:nvPicPr>
          <p:cNvPr id="1248" name="Google Shape;1248;p132"/>
          <p:cNvPicPr preferRelativeResize="0"/>
          <p:nvPr/>
        </p:nvPicPr>
        <p:blipFill>
          <a:blip r:embed="rId5">
            <a:alphaModFix/>
          </a:blip>
          <a:stretch>
            <a:fillRect/>
          </a:stretch>
        </p:blipFill>
        <p:spPr>
          <a:xfrm>
            <a:off x="1600200" y="2752738"/>
            <a:ext cx="5943600" cy="31623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52"/>
        <p:cNvGrpSpPr/>
        <p:nvPr/>
      </p:nvGrpSpPr>
      <p:grpSpPr>
        <a:xfrm>
          <a:off x="0" y="0"/>
          <a:ext cx="0" cy="0"/>
          <a:chOff x="0" y="0"/>
          <a:chExt cx="0" cy="0"/>
        </a:xfrm>
      </p:grpSpPr>
      <p:sp>
        <p:nvSpPr>
          <p:cNvPr id="1253" name="Google Shape;1253;p133"/>
          <p:cNvSpPr/>
          <p:nvPr/>
        </p:nvSpPr>
        <p:spPr>
          <a:xfrm>
            <a:off x="6469900" y="486075"/>
            <a:ext cx="25770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Dense 레이어(Layers)</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1254" name="Google Shape;1254;p133"/>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109</a:t>
            </a:fld>
            <a:endParaRPr/>
          </a:p>
        </p:txBody>
      </p:sp>
      <p:pic>
        <p:nvPicPr>
          <p:cNvPr id="1255" name="Google Shape;1255;p133"/>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256" name="Google Shape;1256;p133"/>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5</a:t>
            </a:r>
            <a:endParaRPr sz="3000" b="1">
              <a:solidFill>
                <a:schemeClr val="lt1"/>
              </a:solidFill>
              <a:latin typeface="Arial"/>
              <a:ea typeface="Arial"/>
              <a:cs typeface="Arial"/>
              <a:sym typeface="Arial"/>
            </a:endParaRPr>
          </a:p>
        </p:txBody>
      </p:sp>
      <p:sp>
        <p:nvSpPr>
          <p:cNvPr id="1257" name="Google Shape;1257;p133"/>
          <p:cNvSpPr/>
          <p:nvPr/>
        </p:nvSpPr>
        <p:spPr>
          <a:xfrm>
            <a:off x="641250" y="1430224"/>
            <a:ext cx="7861500" cy="3698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Clr>
                <a:schemeClr val="dk1"/>
              </a:buClr>
              <a:buSzPts val="1100"/>
              <a:buFont typeface="Arial"/>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화씨섭씨 모델</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marR="25400" lvl="0" indent="0" algn="l" rtl="0">
              <a:lnSpc>
                <a:spcPct val="150000"/>
              </a:lnSpc>
              <a:spcBef>
                <a:spcPts val="300"/>
              </a:spcBef>
              <a:spcAft>
                <a:spcPts val="0"/>
              </a:spcAft>
              <a:buNone/>
            </a:pPr>
            <a:r>
              <a:rPr lang="ko-KR" dirty="0">
                <a:solidFill>
                  <a:srgbClr val="202124"/>
                </a:solidFill>
                <a:highlight>
                  <a:srgbClr val="F8F9FA"/>
                </a:highlight>
                <a:latin typeface="맑은 고딕" panose="020B0503020000020004" pitchFamily="50" charset="-127"/>
                <a:ea typeface="맑은 고딕" panose="020B0503020000020004" pitchFamily="50" charset="-127"/>
                <a:cs typeface="Roboto"/>
                <a:sym typeface="Roboto"/>
              </a:rPr>
              <a:t>섭씨를 화씨로 변환하는 공식은 선형 방정식 F (C = 1.8, 32)입니다.</a:t>
            </a:r>
            <a:endParaRPr dirty="0">
              <a:solidFill>
                <a:srgbClr val="202124"/>
              </a:solidFill>
              <a:highlight>
                <a:srgbClr val="F8F9FA"/>
              </a:highlight>
              <a:latin typeface="맑은 고딕" panose="020B0503020000020004" pitchFamily="50" charset="-127"/>
              <a:ea typeface="맑은 고딕" panose="020B0503020000020004" pitchFamily="50" charset="-127"/>
              <a:cs typeface="Roboto"/>
              <a:sym typeface="Roboto"/>
            </a:endParaRPr>
          </a:p>
          <a:p>
            <a:pPr marL="0" marR="25400" lvl="0" indent="0" algn="l" rtl="0">
              <a:lnSpc>
                <a:spcPct val="150000"/>
              </a:lnSpc>
              <a:spcBef>
                <a:spcPts val="0"/>
              </a:spcBef>
              <a:spcAft>
                <a:spcPts val="0"/>
              </a:spcAft>
              <a:buClr>
                <a:schemeClr val="dk1"/>
              </a:buClr>
              <a:buSzPts val="1100"/>
              <a:buFont typeface="Arial"/>
              <a:buNone/>
            </a:pPr>
            <a:r>
              <a:rPr lang="ko-KR" dirty="0">
                <a:solidFill>
                  <a:srgbClr val="202124"/>
                </a:solidFill>
                <a:highlight>
                  <a:srgbClr val="F8F9FA"/>
                </a:highlight>
                <a:latin typeface="맑은 고딕" panose="020B0503020000020004" pitchFamily="50" charset="-127"/>
                <a:ea typeface="맑은 고딕" panose="020B0503020000020004" pitchFamily="50" charset="-127"/>
                <a:cs typeface="Roboto"/>
                <a:sym typeface="Roboto"/>
              </a:rPr>
              <a:t>w11 = 1.8, b1=32, x1 = C(섭씨)</a:t>
            </a:r>
            <a:endParaRPr dirty="0">
              <a:solidFill>
                <a:srgbClr val="202124"/>
              </a:solidFill>
              <a:highlight>
                <a:srgbClr val="F8F9FA"/>
              </a:highlight>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1258" name="Google Shape;1258;p133"/>
          <p:cNvPicPr preferRelativeResize="0"/>
          <p:nvPr/>
        </p:nvPicPr>
        <p:blipFill>
          <a:blip r:embed="rId5">
            <a:alphaModFix/>
          </a:blip>
          <a:stretch>
            <a:fillRect/>
          </a:stretch>
        </p:blipFill>
        <p:spPr>
          <a:xfrm>
            <a:off x="1600200" y="2752750"/>
            <a:ext cx="5943600" cy="3171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5"/>
        <p:cNvGrpSpPr/>
        <p:nvPr/>
      </p:nvGrpSpPr>
      <p:grpSpPr>
        <a:xfrm>
          <a:off x="0" y="0"/>
          <a:ext cx="0" cy="0"/>
          <a:chOff x="0" y="0"/>
          <a:chExt cx="0" cy="0"/>
        </a:xfrm>
      </p:grpSpPr>
      <p:sp>
        <p:nvSpPr>
          <p:cNvPr id="286" name="Google Shape;286;p35"/>
          <p:cNvSpPr/>
          <p:nvPr/>
        </p:nvSpPr>
        <p:spPr>
          <a:xfrm>
            <a:off x="6425450" y="492525"/>
            <a:ext cx="2355900" cy="554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머신러닝 이해하기</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287" name="Google Shape;287;p35"/>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11</a:t>
            </a:fld>
            <a:endParaRPr/>
          </a:p>
        </p:txBody>
      </p:sp>
      <p:pic>
        <p:nvPicPr>
          <p:cNvPr id="288" name="Google Shape;288;p35"/>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289" name="Google Shape;289;p35"/>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2</a:t>
            </a:r>
            <a:endParaRPr sz="3000" b="1">
              <a:solidFill>
                <a:schemeClr val="lt1"/>
              </a:solidFill>
              <a:latin typeface="Arial"/>
              <a:ea typeface="Arial"/>
              <a:cs typeface="Arial"/>
              <a:sym typeface="Arial"/>
            </a:endParaRPr>
          </a:p>
        </p:txBody>
      </p:sp>
      <p:sp>
        <p:nvSpPr>
          <p:cNvPr id="290" name="Google Shape;290;p35"/>
          <p:cNvSpPr/>
          <p:nvPr/>
        </p:nvSpPr>
        <p:spPr>
          <a:xfrm>
            <a:off x="676350" y="1594624"/>
            <a:ext cx="7861500" cy="36984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1600">
                <a:solidFill>
                  <a:srgbClr val="3F3F3F"/>
                </a:solidFill>
                <a:latin typeface="Nanum Gothic"/>
                <a:ea typeface="Nanum Gothic"/>
                <a:cs typeface="Nanum Gothic"/>
                <a:sym typeface="Nanum Gothic"/>
              </a:rPr>
              <a:t>F = C * 1.8 + 32는 화씨를 섭씨로 바꾸는 공식입니다.</a:t>
            </a:r>
            <a:endParaRPr sz="160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a:solidFill>
                <a:srgbClr val="3F3F3F"/>
              </a:solidFill>
              <a:latin typeface="Nanum Gothic"/>
              <a:ea typeface="Nanum Gothic"/>
              <a:cs typeface="Nanum Gothic"/>
              <a:sym typeface="Nanum Gothic"/>
            </a:endParaRPr>
          </a:p>
        </p:txBody>
      </p:sp>
      <p:pic>
        <p:nvPicPr>
          <p:cNvPr id="291" name="Google Shape;291;p35"/>
          <p:cNvPicPr preferRelativeResize="0"/>
          <p:nvPr/>
        </p:nvPicPr>
        <p:blipFill>
          <a:blip r:embed="rId5">
            <a:alphaModFix/>
          </a:blip>
          <a:stretch>
            <a:fillRect/>
          </a:stretch>
        </p:blipFill>
        <p:spPr>
          <a:xfrm>
            <a:off x="1600200" y="2653475"/>
            <a:ext cx="5943600" cy="2943225"/>
          </a:xfrm>
          <a:prstGeom prst="rect">
            <a:avLst/>
          </a:prstGeom>
          <a:noFill/>
          <a:ln w="12700" cap="flat" cmpd="sng">
            <a:solidFill>
              <a:srgbClr val="000000"/>
            </a:solidFill>
            <a:prstDash val="solid"/>
            <a:miter lim="8000"/>
            <a:headEnd type="none" w="sm" len="sm"/>
            <a:tailEnd type="none" w="sm" len="sm"/>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62"/>
        <p:cNvGrpSpPr/>
        <p:nvPr/>
      </p:nvGrpSpPr>
      <p:grpSpPr>
        <a:xfrm>
          <a:off x="0" y="0"/>
          <a:ext cx="0" cy="0"/>
          <a:chOff x="0" y="0"/>
          <a:chExt cx="0" cy="0"/>
        </a:xfrm>
      </p:grpSpPr>
      <p:sp>
        <p:nvSpPr>
          <p:cNvPr id="1263" name="Google Shape;1263;p134"/>
          <p:cNvSpPr/>
          <p:nvPr/>
        </p:nvSpPr>
        <p:spPr>
          <a:xfrm>
            <a:off x="6469900" y="486075"/>
            <a:ext cx="25770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Dense 레이어(Layers)</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1264" name="Google Shape;1264;p134"/>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110</a:t>
            </a:fld>
            <a:endParaRPr/>
          </a:p>
        </p:txBody>
      </p:sp>
      <p:pic>
        <p:nvPicPr>
          <p:cNvPr id="1265" name="Google Shape;1265;p134"/>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266" name="Google Shape;1266;p134"/>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5</a:t>
            </a:r>
            <a:endParaRPr sz="3000" b="1">
              <a:solidFill>
                <a:schemeClr val="lt1"/>
              </a:solidFill>
              <a:latin typeface="Arial"/>
              <a:ea typeface="Arial"/>
              <a:cs typeface="Arial"/>
              <a:sym typeface="Arial"/>
            </a:endParaRPr>
          </a:p>
        </p:txBody>
      </p:sp>
      <p:sp>
        <p:nvSpPr>
          <p:cNvPr id="1267" name="Google Shape;1267;p134"/>
          <p:cNvSpPr/>
          <p:nvPr/>
        </p:nvSpPr>
        <p:spPr>
          <a:xfrm>
            <a:off x="641250" y="1430224"/>
            <a:ext cx="7861500" cy="3698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Clr>
                <a:schemeClr val="dk1"/>
              </a:buClr>
              <a:buSzPts val="1100"/>
              <a:buFont typeface="Arial"/>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화씨섭씨 모델</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300"/>
              </a:spcBef>
              <a:spcAft>
                <a:spcPts val="0"/>
              </a:spcAft>
              <a:buNone/>
            </a:pPr>
            <a:endParaRPr sz="1600" dirty="0">
              <a:solidFill>
                <a:srgbClr val="3F3F3F"/>
              </a:solidFill>
              <a:latin typeface="Nanum Gothic"/>
              <a:ea typeface="Nanum Gothic"/>
              <a:cs typeface="Nanum Gothic"/>
              <a:sym typeface="Nanum Gothic"/>
            </a:endParaRPr>
          </a:p>
          <a:p>
            <a:pPr marL="457200" marR="25400" lvl="0" indent="-317500" algn="l" rtl="0">
              <a:lnSpc>
                <a:spcPct val="200000"/>
              </a:lnSpc>
              <a:spcBef>
                <a:spcPts val="0"/>
              </a:spcBef>
              <a:spcAft>
                <a:spcPts val="0"/>
              </a:spcAft>
              <a:buClr>
                <a:srgbClr val="202124"/>
              </a:buClr>
              <a:buSzPts val="1400"/>
              <a:buFont typeface="Roboto"/>
              <a:buChar char="●"/>
            </a:pPr>
            <a:r>
              <a:rPr lang="ko-KR" dirty="0">
                <a:solidFill>
                  <a:srgbClr val="202124"/>
                </a:solidFill>
                <a:highlight>
                  <a:srgbClr val="F8F9FA"/>
                </a:highlight>
                <a:latin typeface="맑은 고딕" panose="020B0503020000020004" pitchFamily="50" charset="-127"/>
                <a:ea typeface="맑은 고딕" panose="020B0503020000020004" pitchFamily="50" charset="-127"/>
                <a:cs typeface="Roboto"/>
                <a:sym typeface="Roboto"/>
              </a:rPr>
              <a:t>가중치(weight) 는 1.8에 가깝게 조정되고 편향(bias)은 32</a:t>
            </a:r>
            <a:endParaRPr dirty="0">
              <a:solidFill>
                <a:srgbClr val="202124"/>
              </a:solidFill>
              <a:highlight>
                <a:srgbClr val="F8F9FA"/>
              </a:highlight>
              <a:latin typeface="맑은 고딕" panose="020B0503020000020004" pitchFamily="50" charset="-127"/>
              <a:ea typeface="맑은 고딕" panose="020B0503020000020004" pitchFamily="50" charset="-127"/>
              <a:cs typeface="Roboto"/>
              <a:sym typeface="Roboto"/>
            </a:endParaRPr>
          </a:p>
          <a:p>
            <a:pPr marL="457200" marR="25400" lvl="0" indent="-317500" algn="l" rtl="0">
              <a:lnSpc>
                <a:spcPct val="200000"/>
              </a:lnSpc>
              <a:spcBef>
                <a:spcPts val="0"/>
              </a:spcBef>
              <a:spcAft>
                <a:spcPts val="0"/>
              </a:spcAft>
              <a:buClr>
                <a:srgbClr val="202124"/>
              </a:buClr>
              <a:buSzPts val="1400"/>
              <a:buFont typeface="Roboto"/>
              <a:buChar char="●"/>
            </a:pPr>
            <a:r>
              <a:rPr lang="ko-KR" dirty="0">
                <a:solidFill>
                  <a:srgbClr val="202124"/>
                </a:solidFill>
                <a:highlight>
                  <a:srgbClr val="F8F9FA"/>
                </a:highlight>
                <a:latin typeface="맑은 고딕" panose="020B0503020000020004" pitchFamily="50" charset="-127"/>
                <a:ea typeface="맑은 고딕" panose="020B0503020000020004" pitchFamily="50" charset="-127"/>
                <a:cs typeface="Roboto"/>
                <a:sym typeface="Roboto"/>
              </a:rPr>
              <a:t>맵핑(mapping)를 보여주기 위한 예제</a:t>
            </a:r>
            <a:endParaRPr dirty="0">
              <a:solidFill>
                <a:srgbClr val="202124"/>
              </a:solidFill>
              <a:highlight>
                <a:srgbClr val="F8F9FA"/>
              </a:highlight>
              <a:latin typeface="맑은 고딕" panose="020B0503020000020004" pitchFamily="50" charset="-127"/>
              <a:ea typeface="맑은 고딕" panose="020B0503020000020004" pitchFamily="50" charset="-127"/>
              <a:cs typeface="Roboto"/>
              <a:sym typeface="Roboto"/>
            </a:endParaRPr>
          </a:p>
          <a:p>
            <a:pPr marL="457200" marR="25400" lvl="0" indent="-317500" algn="l" rtl="0">
              <a:lnSpc>
                <a:spcPct val="200000"/>
              </a:lnSpc>
              <a:spcBef>
                <a:spcPts val="0"/>
              </a:spcBef>
              <a:spcAft>
                <a:spcPts val="0"/>
              </a:spcAft>
              <a:buClr>
                <a:srgbClr val="202124"/>
              </a:buClr>
              <a:buSzPts val="1400"/>
              <a:buFont typeface="Roboto"/>
              <a:buChar char="●"/>
            </a:pPr>
            <a:r>
              <a:rPr lang="ko-KR" dirty="0">
                <a:solidFill>
                  <a:srgbClr val="202124"/>
                </a:solidFill>
                <a:highlight>
                  <a:srgbClr val="F8F9FA"/>
                </a:highlight>
                <a:latin typeface="맑은 고딕" panose="020B0503020000020004" pitchFamily="50" charset="-127"/>
                <a:ea typeface="맑은 고딕" panose="020B0503020000020004" pitchFamily="50" charset="-127"/>
                <a:cs typeface="Roboto"/>
                <a:sym typeface="Roboto"/>
              </a:rPr>
              <a:t>실제 머신러닝에서는 변수를 이렇게 정확히 맞추는것은 거의 불가능</a:t>
            </a:r>
            <a:endParaRPr dirty="0">
              <a:solidFill>
                <a:srgbClr val="202124"/>
              </a:solidFill>
              <a:highlight>
                <a:srgbClr val="F8F9FA"/>
              </a:highlight>
              <a:latin typeface="맑은 고딕" panose="020B0503020000020004" pitchFamily="50" charset="-127"/>
              <a:ea typeface="맑은 고딕" panose="020B0503020000020004" pitchFamily="50" charset="-127"/>
              <a:cs typeface="Roboto"/>
              <a:sym typeface="Roboto"/>
            </a:endParaRPr>
          </a:p>
          <a:p>
            <a:pPr marL="457200" marR="25400" lvl="0" indent="-317500" algn="l" rtl="0">
              <a:lnSpc>
                <a:spcPct val="200000"/>
              </a:lnSpc>
              <a:spcBef>
                <a:spcPts val="0"/>
              </a:spcBef>
              <a:spcAft>
                <a:spcPts val="0"/>
              </a:spcAft>
              <a:buClr>
                <a:srgbClr val="202124"/>
              </a:buClr>
              <a:buSzPts val="1400"/>
              <a:buFont typeface="Roboto"/>
              <a:buChar char="●"/>
            </a:pPr>
            <a:r>
              <a:rPr lang="ko-KR" dirty="0">
                <a:solidFill>
                  <a:srgbClr val="202124"/>
                </a:solidFill>
                <a:highlight>
                  <a:srgbClr val="F8F9FA"/>
                </a:highlight>
                <a:latin typeface="맑은 고딕" panose="020B0503020000020004" pitchFamily="50" charset="-127"/>
                <a:ea typeface="맑은 고딕" panose="020B0503020000020004" pitchFamily="50" charset="-127"/>
                <a:cs typeface="Roboto"/>
                <a:sym typeface="Roboto"/>
              </a:rPr>
              <a:t>알고리즘(혹은 공식)을 모르는 상태에서 레이어, 가중치를 잘 만들어서 튜닝(tuning)시킴</a:t>
            </a:r>
            <a:endParaRPr dirty="0">
              <a:solidFill>
                <a:srgbClr val="202124"/>
              </a:solidFill>
              <a:highlight>
                <a:srgbClr val="F8F9FA"/>
              </a:highlight>
              <a:latin typeface="맑은 고딕" panose="020B0503020000020004" pitchFamily="50" charset="-127"/>
              <a:ea typeface="맑은 고딕" panose="020B0503020000020004" pitchFamily="50" charset="-127"/>
              <a:cs typeface="Roboto"/>
              <a:sym typeface="Roboto"/>
            </a:endParaRPr>
          </a:p>
          <a:p>
            <a:pPr marL="457200" marR="25400" lvl="0" indent="-317500" algn="l" rtl="0">
              <a:lnSpc>
                <a:spcPct val="200000"/>
              </a:lnSpc>
              <a:spcBef>
                <a:spcPts val="0"/>
              </a:spcBef>
              <a:spcAft>
                <a:spcPts val="0"/>
              </a:spcAft>
              <a:buClr>
                <a:srgbClr val="202124"/>
              </a:buClr>
              <a:buSzPts val="1400"/>
              <a:buFont typeface="Roboto"/>
              <a:buChar char="●"/>
            </a:pPr>
            <a:r>
              <a:rPr lang="ko-KR" dirty="0">
                <a:solidFill>
                  <a:srgbClr val="202124"/>
                </a:solidFill>
                <a:highlight>
                  <a:srgbClr val="F8F9FA"/>
                </a:highlight>
                <a:latin typeface="맑은 고딕" panose="020B0503020000020004" pitchFamily="50" charset="-127"/>
                <a:ea typeface="맑은 고딕" panose="020B0503020000020004" pitchFamily="50" charset="-127"/>
                <a:cs typeface="Roboto"/>
                <a:sym typeface="Roboto"/>
              </a:rPr>
              <a:t>계속 여러 종류의 레이어와 모델 형식을 바꿔가면서 학습(training)을 해 가면서, 가장 좋은 형태를 찾는것이 중요</a:t>
            </a:r>
            <a:endParaRPr dirty="0">
              <a:solidFill>
                <a:srgbClr val="202124"/>
              </a:solidFill>
              <a:highlight>
                <a:srgbClr val="F8F9FA"/>
              </a:highlight>
              <a:latin typeface="맑은 고딕" panose="020B0503020000020004" pitchFamily="50" charset="-127"/>
              <a:ea typeface="맑은 고딕" panose="020B0503020000020004" pitchFamily="50" charset="-127"/>
              <a:cs typeface="Roboto"/>
              <a:sym typeface="Roboto"/>
            </a:endParaRPr>
          </a:p>
          <a:p>
            <a:pPr marL="0" marR="25400" lvl="0" indent="0" algn="l" rtl="0">
              <a:lnSpc>
                <a:spcPct val="150000"/>
              </a:lnSpc>
              <a:spcBef>
                <a:spcPts val="0"/>
              </a:spcBef>
              <a:spcAft>
                <a:spcPts val="0"/>
              </a:spcAft>
              <a:buClr>
                <a:schemeClr val="dk1"/>
              </a:buClr>
              <a:buSzPts val="1100"/>
              <a:buFont typeface="Arial"/>
              <a:buNone/>
            </a:pPr>
            <a:endParaRPr sz="1200" dirty="0">
              <a:solidFill>
                <a:srgbClr val="202124"/>
              </a:solidFill>
              <a:highlight>
                <a:srgbClr val="F8F9FA"/>
              </a:highlight>
            </a:endParaRPr>
          </a:p>
          <a:p>
            <a:pPr marL="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71"/>
        <p:cNvGrpSpPr/>
        <p:nvPr/>
      </p:nvGrpSpPr>
      <p:grpSpPr>
        <a:xfrm>
          <a:off x="0" y="0"/>
          <a:ext cx="0" cy="0"/>
          <a:chOff x="0" y="0"/>
          <a:chExt cx="0" cy="0"/>
        </a:xfrm>
      </p:grpSpPr>
      <p:sp>
        <p:nvSpPr>
          <p:cNvPr id="1272" name="Google Shape;1272;p135"/>
          <p:cNvSpPr/>
          <p:nvPr/>
        </p:nvSpPr>
        <p:spPr>
          <a:xfrm>
            <a:off x="6469900" y="486075"/>
            <a:ext cx="25770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Dense 레이어(Layers)</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1273" name="Google Shape;1273;p135"/>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111</a:t>
            </a:fld>
            <a:endParaRPr/>
          </a:p>
        </p:txBody>
      </p:sp>
      <p:pic>
        <p:nvPicPr>
          <p:cNvPr id="1274" name="Google Shape;1274;p135"/>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275" name="Google Shape;1275;p135"/>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5</a:t>
            </a:r>
            <a:endParaRPr sz="3000" b="1">
              <a:solidFill>
                <a:schemeClr val="lt1"/>
              </a:solidFill>
              <a:latin typeface="Arial"/>
              <a:ea typeface="Arial"/>
              <a:cs typeface="Arial"/>
              <a:sym typeface="Arial"/>
            </a:endParaRPr>
          </a:p>
        </p:txBody>
      </p:sp>
      <p:sp>
        <p:nvSpPr>
          <p:cNvPr id="1276" name="Google Shape;1276;p135"/>
          <p:cNvSpPr/>
          <p:nvPr/>
        </p:nvSpPr>
        <p:spPr>
          <a:xfrm>
            <a:off x="641250" y="1430224"/>
            <a:ext cx="7861500" cy="3698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Clr>
                <a:schemeClr val="dk1"/>
              </a:buClr>
              <a:buSzPts val="1100"/>
              <a:buFont typeface="Arial"/>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화씨섭씨 모델</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3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weight와 bias가 실제 공식과 맞아 떨어지는 경우의 예</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1277" name="Google Shape;1277;p135"/>
          <p:cNvPicPr preferRelativeResize="0"/>
          <p:nvPr/>
        </p:nvPicPr>
        <p:blipFill>
          <a:blip r:embed="rId5">
            <a:alphaModFix/>
          </a:blip>
          <a:stretch>
            <a:fillRect/>
          </a:stretch>
        </p:blipFill>
        <p:spPr>
          <a:xfrm>
            <a:off x="641250" y="3429000"/>
            <a:ext cx="7861500" cy="1297651"/>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81"/>
        <p:cNvGrpSpPr/>
        <p:nvPr/>
      </p:nvGrpSpPr>
      <p:grpSpPr>
        <a:xfrm>
          <a:off x="0" y="0"/>
          <a:ext cx="0" cy="0"/>
          <a:chOff x="0" y="0"/>
          <a:chExt cx="0" cy="0"/>
        </a:xfrm>
      </p:grpSpPr>
      <p:sp>
        <p:nvSpPr>
          <p:cNvPr id="1282" name="Google Shape;1282;p136"/>
          <p:cNvSpPr/>
          <p:nvPr/>
        </p:nvSpPr>
        <p:spPr>
          <a:xfrm>
            <a:off x="6469900" y="486075"/>
            <a:ext cx="25770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Dense 레이어(Layers)</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1283" name="Google Shape;1283;p136"/>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112</a:t>
            </a:fld>
            <a:endParaRPr/>
          </a:p>
        </p:txBody>
      </p:sp>
      <p:pic>
        <p:nvPicPr>
          <p:cNvPr id="1284" name="Google Shape;1284;p136"/>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285" name="Google Shape;1285;p136"/>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5</a:t>
            </a:r>
            <a:endParaRPr sz="3000" b="1">
              <a:solidFill>
                <a:schemeClr val="lt1"/>
              </a:solidFill>
              <a:latin typeface="Arial"/>
              <a:ea typeface="Arial"/>
              <a:cs typeface="Arial"/>
              <a:sym typeface="Arial"/>
            </a:endParaRPr>
          </a:p>
        </p:txBody>
      </p:sp>
      <p:sp>
        <p:nvSpPr>
          <p:cNvPr id="1286" name="Google Shape;1286;p136"/>
          <p:cNvSpPr/>
          <p:nvPr/>
        </p:nvSpPr>
        <p:spPr>
          <a:xfrm>
            <a:off x="641250" y="1430224"/>
            <a:ext cx="7861500" cy="3698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Clr>
                <a:schemeClr val="dk1"/>
              </a:buClr>
              <a:buSzPts val="1100"/>
              <a:buFont typeface="Arial"/>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화씨섭씨 모델</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300"/>
              </a:spcBef>
              <a:spcAft>
                <a:spcPts val="0"/>
              </a:spcAft>
              <a:buNone/>
            </a:pPr>
            <a:endParaRPr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r>
              <a:rPr lang="ko-KR" dirty="0">
                <a:solidFill>
                  <a:srgbClr val="3F3F3F"/>
                </a:solidFill>
                <a:latin typeface="Nanum Gothic"/>
                <a:ea typeface="Nanum Gothic"/>
                <a:cs typeface="Nanum Gothic"/>
                <a:sym typeface="Nanum Gothic"/>
              </a:rPr>
              <a:t>더 많은 레이어를 사용 (뉴런도 더 많음)</a:t>
            </a:r>
            <a:endParaRPr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1287" name="Google Shape;1287;p136"/>
          <p:cNvPicPr preferRelativeResize="0"/>
          <p:nvPr/>
        </p:nvPicPr>
        <p:blipFill>
          <a:blip r:embed="rId5">
            <a:alphaModFix/>
          </a:blip>
          <a:stretch>
            <a:fillRect/>
          </a:stretch>
        </p:blipFill>
        <p:spPr>
          <a:xfrm>
            <a:off x="641250" y="3085171"/>
            <a:ext cx="7861500" cy="1902411"/>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91"/>
        <p:cNvGrpSpPr/>
        <p:nvPr/>
      </p:nvGrpSpPr>
      <p:grpSpPr>
        <a:xfrm>
          <a:off x="0" y="0"/>
          <a:ext cx="0" cy="0"/>
          <a:chOff x="0" y="0"/>
          <a:chExt cx="0" cy="0"/>
        </a:xfrm>
      </p:grpSpPr>
      <p:sp>
        <p:nvSpPr>
          <p:cNvPr id="1292" name="Google Shape;1292;p137"/>
          <p:cNvSpPr/>
          <p:nvPr/>
        </p:nvSpPr>
        <p:spPr>
          <a:xfrm>
            <a:off x="6469900" y="486075"/>
            <a:ext cx="25770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Dense 레이어(Layers)</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1293" name="Google Shape;1293;p137"/>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113</a:t>
            </a:fld>
            <a:endParaRPr/>
          </a:p>
        </p:txBody>
      </p:sp>
      <p:pic>
        <p:nvPicPr>
          <p:cNvPr id="1294" name="Google Shape;1294;p137"/>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295" name="Google Shape;1295;p137"/>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5</a:t>
            </a:r>
            <a:endParaRPr sz="3000" b="1">
              <a:solidFill>
                <a:schemeClr val="lt1"/>
              </a:solidFill>
              <a:latin typeface="Arial"/>
              <a:ea typeface="Arial"/>
              <a:cs typeface="Arial"/>
              <a:sym typeface="Arial"/>
            </a:endParaRPr>
          </a:p>
        </p:txBody>
      </p:sp>
      <p:sp>
        <p:nvSpPr>
          <p:cNvPr id="1296" name="Google Shape;1296;p137"/>
          <p:cNvSpPr/>
          <p:nvPr/>
        </p:nvSpPr>
        <p:spPr>
          <a:xfrm>
            <a:off x="641250" y="1430224"/>
            <a:ext cx="7861500" cy="3698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Clr>
                <a:schemeClr val="dk1"/>
              </a:buClr>
              <a:buSzPts val="1100"/>
              <a:buFont typeface="Arial"/>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화씨섭씨 모델</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300"/>
              </a:spcBef>
              <a:spcAft>
                <a:spcPts val="0"/>
              </a:spcAft>
              <a:buNone/>
            </a:pPr>
            <a:endParaRPr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r>
              <a:rPr lang="ko-KR" dirty="0">
                <a:solidFill>
                  <a:srgbClr val="3F3F3F"/>
                </a:solidFill>
                <a:latin typeface="Nanum Gothic"/>
                <a:ea typeface="Nanum Gothic"/>
                <a:cs typeface="Nanum Gothic"/>
                <a:sym typeface="Nanum Gothic"/>
              </a:rPr>
              <a:t>1.8이나 32 같은 (이전에  weight와 bias) 값을 찾을수 없음.</a:t>
            </a:r>
            <a:endParaRPr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1297" name="Google Shape;1297;p137"/>
          <p:cNvPicPr preferRelativeResize="0"/>
          <p:nvPr/>
        </p:nvPicPr>
        <p:blipFill>
          <a:blip r:embed="rId5">
            <a:alphaModFix/>
          </a:blip>
          <a:stretch>
            <a:fillRect/>
          </a:stretch>
        </p:blipFill>
        <p:spPr>
          <a:xfrm>
            <a:off x="641250" y="2853625"/>
            <a:ext cx="7861500" cy="2733887"/>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01"/>
        <p:cNvGrpSpPr/>
        <p:nvPr/>
      </p:nvGrpSpPr>
      <p:grpSpPr>
        <a:xfrm>
          <a:off x="0" y="0"/>
          <a:ext cx="0" cy="0"/>
          <a:chOff x="0" y="0"/>
          <a:chExt cx="0" cy="0"/>
        </a:xfrm>
      </p:grpSpPr>
      <p:sp>
        <p:nvSpPr>
          <p:cNvPr id="1302" name="Google Shape;1302;p138"/>
          <p:cNvSpPr/>
          <p:nvPr/>
        </p:nvSpPr>
        <p:spPr>
          <a:xfrm>
            <a:off x="634200" y="1281750"/>
            <a:ext cx="7845900" cy="4574700"/>
          </a:xfrm>
          <a:prstGeom prst="rect">
            <a:avLst/>
          </a:prstGeom>
          <a:noFill/>
          <a:ln>
            <a:noFill/>
          </a:ln>
        </p:spPr>
        <p:txBody>
          <a:bodyPr spcFirstLastPara="1" wrap="square" lIns="91425" tIns="45700" rIns="91425" bIns="45700" anchor="t" anchorCtr="0">
            <a:noAutofit/>
          </a:bodyPr>
          <a:lstStyle/>
          <a:p>
            <a:pPr marL="0" lvl="0" indent="0" algn="ctr" rtl="0">
              <a:lnSpc>
                <a:spcPct val="114000"/>
              </a:lnSpc>
              <a:spcBef>
                <a:spcPts val="1000"/>
              </a:spcBef>
              <a:spcAft>
                <a:spcPts val="0"/>
              </a:spcAft>
              <a:buSzPts val="1100"/>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End of slide</a:t>
            </a: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4000"/>
              </a:lnSpc>
              <a:spcBef>
                <a:spcPts val="1000"/>
              </a:spcBef>
              <a:spcAft>
                <a:spcPts val="0"/>
              </a:spcAft>
              <a:buSzPts val="1100"/>
              <a:buNone/>
            </a:pP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4000"/>
              </a:lnSpc>
              <a:spcBef>
                <a:spcPts val="1000"/>
              </a:spcBef>
              <a:spcAft>
                <a:spcPts val="300"/>
              </a:spcAft>
              <a:buSzPts val="1100"/>
              <a:buNone/>
            </a:pP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p:txBody>
      </p:sp>
      <p:sp>
        <p:nvSpPr>
          <p:cNvPr id="1303" name="Google Shape;1303;p138"/>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114</a:t>
            </a:fld>
            <a:endParaRPr/>
          </a:p>
        </p:txBody>
      </p:sp>
      <p:pic>
        <p:nvPicPr>
          <p:cNvPr id="1304" name="Google Shape;1304;p138"/>
          <p:cNvPicPr preferRelativeResize="0"/>
          <p:nvPr/>
        </p:nvPicPr>
        <p:blipFill rotWithShape="1">
          <a:blip r:embed="rId4">
            <a:alphaModFix/>
          </a:blip>
          <a:srcRect/>
          <a:stretch/>
        </p:blipFill>
        <p:spPr>
          <a:xfrm>
            <a:off x="5380787" y="239139"/>
            <a:ext cx="937628" cy="937628"/>
          </a:xfrm>
          <a:prstGeom prst="rect">
            <a:avLst/>
          </a:prstGeom>
          <a:noFill/>
          <a:ln>
            <a:noFill/>
          </a:ln>
        </p:spPr>
      </p:pic>
      <p:pic>
        <p:nvPicPr>
          <p:cNvPr id="1305" name="Google Shape;1305;p138"/>
          <p:cNvPicPr preferRelativeResize="0"/>
          <p:nvPr/>
        </p:nvPicPr>
        <p:blipFill>
          <a:blip r:embed="rId5">
            <a:alphaModFix/>
          </a:blip>
          <a:stretch>
            <a:fillRect/>
          </a:stretch>
        </p:blipFill>
        <p:spPr>
          <a:xfrm>
            <a:off x="1269125" y="2025525"/>
            <a:ext cx="6605751" cy="3716825"/>
          </a:xfrm>
          <a:prstGeom prst="rect">
            <a:avLst/>
          </a:prstGeom>
          <a:noFill/>
          <a:ln>
            <a:noFill/>
          </a:ln>
        </p:spPr>
      </p:pic>
      <p:sp>
        <p:nvSpPr>
          <p:cNvPr id="1306" name="Google Shape;1306;p138"/>
          <p:cNvSpPr txBox="1"/>
          <p:nvPr/>
        </p:nvSpPr>
        <p:spPr>
          <a:xfrm>
            <a:off x="634200" y="5856450"/>
            <a:ext cx="56022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sz="900">
                <a:latin typeface="Calibri"/>
                <a:ea typeface="Calibri"/>
                <a:cs typeface="Calibri"/>
                <a:sym typeface="Calibri"/>
              </a:rPr>
              <a:t>source: </a:t>
            </a:r>
            <a:r>
              <a:rPr lang="ko-KR" sz="900" u="sng">
                <a:solidFill>
                  <a:schemeClr val="hlink"/>
                </a:solidFill>
                <a:latin typeface="Calibri"/>
                <a:ea typeface="Calibri"/>
                <a:cs typeface="Calibri"/>
                <a:sym typeface="Calibri"/>
                <a:hlinkClick r:id="rId6"/>
              </a:rPr>
              <a:t>https://www.udemy.com/artificial-intelligence-az/</a:t>
            </a:r>
            <a:endParaRPr sz="90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5"/>
        <p:cNvGrpSpPr/>
        <p:nvPr/>
      </p:nvGrpSpPr>
      <p:grpSpPr>
        <a:xfrm>
          <a:off x="0" y="0"/>
          <a:ext cx="0" cy="0"/>
          <a:chOff x="0" y="0"/>
          <a:chExt cx="0" cy="0"/>
        </a:xfrm>
      </p:grpSpPr>
      <p:sp>
        <p:nvSpPr>
          <p:cNvPr id="296" name="Google Shape;296;p36"/>
          <p:cNvSpPr/>
          <p:nvPr/>
        </p:nvSpPr>
        <p:spPr>
          <a:xfrm>
            <a:off x="6425450" y="492525"/>
            <a:ext cx="2355900" cy="554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머신러닝 이해하기</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297" name="Google Shape;297;p36"/>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12</a:t>
            </a:fld>
            <a:endParaRPr/>
          </a:p>
        </p:txBody>
      </p:sp>
      <p:pic>
        <p:nvPicPr>
          <p:cNvPr id="298" name="Google Shape;298;p36"/>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299" name="Google Shape;299;p36"/>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2</a:t>
            </a:r>
            <a:endParaRPr sz="3000" b="1">
              <a:solidFill>
                <a:schemeClr val="lt1"/>
              </a:solidFill>
              <a:latin typeface="Arial"/>
              <a:ea typeface="Arial"/>
              <a:cs typeface="Arial"/>
              <a:sym typeface="Arial"/>
            </a:endParaRPr>
          </a:p>
        </p:txBody>
      </p:sp>
      <p:sp>
        <p:nvSpPr>
          <p:cNvPr id="300" name="Google Shape;300;p36"/>
          <p:cNvSpPr/>
          <p:nvPr/>
        </p:nvSpPr>
        <p:spPr>
          <a:xfrm>
            <a:off x="676350" y="1594624"/>
            <a:ext cx="7861500" cy="36984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1600">
                <a:solidFill>
                  <a:srgbClr val="3F3F3F"/>
                </a:solidFill>
                <a:latin typeface="Nanum Gothic"/>
                <a:ea typeface="Nanum Gothic"/>
                <a:cs typeface="Nanum Gothic"/>
                <a:sym typeface="Nanum Gothic"/>
              </a:rPr>
              <a:t>입력값은 섭씨(C = Celsius)로 표시됩니다.</a:t>
            </a:r>
            <a:endParaRPr sz="1600">
              <a:solidFill>
                <a:srgbClr val="3F3F3F"/>
              </a:solidFill>
              <a:latin typeface="Nanum Gothic"/>
              <a:ea typeface="Nanum Gothic"/>
              <a:cs typeface="Nanum Gothic"/>
              <a:sym typeface="Nanum Gothic"/>
            </a:endParaRPr>
          </a:p>
        </p:txBody>
      </p:sp>
      <p:pic>
        <p:nvPicPr>
          <p:cNvPr id="301" name="Google Shape;301;p36"/>
          <p:cNvPicPr preferRelativeResize="0"/>
          <p:nvPr/>
        </p:nvPicPr>
        <p:blipFill>
          <a:blip r:embed="rId5">
            <a:alphaModFix/>
          </a:blip>
          <a:stretch>
            <a:fillRect/>
          </a:stretch>
        </p:blipFill>
        <p:spPr>
          <a:xfrm>
            <a:off x="1600200" y="2653475"/>
            <a:ext cx="5943600" cy="2943225"/>
          </a:xfrm>
          <a:prstGeom prst="rect">
            <a:avLst/>
          </a:prstGeom>
          <a:noFill/>
          <a:ln w="12700" cap="flat" cmpd="sng">
            <a:solidFill>
              <a:srgbClr val="000000"/>
            </a:solidFill>
            <a:prstDash val="solid"/>
            <a:miter lim="8000"/>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5"/>
        <p:cNvGrpSpPr/>
        <p:nvPr/>
      </p:nvGrpSpPr>
      <p:grpSpPr>
        <a:xfrm>
          <a:off x="0" y="0"/>
          <a:ext cx="0" cy="0"/>
          <a:chOff x="0" y="0"/>
          <a:chExt cx="0" cy="0"/>
        </a:xfrm>
      </p:grpSpPr>
      <p:sp>
        <p:nvSpPr>
          <p:cNvPr id="306" name="Google Shape;306;p37"/>
          <p:cNvSpPr/>
          <p:nvPr/>
        </p:nvSpPr>
        <p:spPr>
          <a:xfrm>
            <a:off x="6425450" y="492525"/>
            <a:ext cx="2355900" cy="554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머신러닝 이해하기</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307" name="Google Shape;307;p37"/>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13</a:t>
            </a:fld>
            <a:endParaRPr/>
          </a:p>
        </p:txBody>
      </p:sp>
      <p:pic>
        <p:nvPicPr>
          <p:cNvPr id="308" name="Google Shape;308;p37"/>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09" name="Google Shape;309;p37"/>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2</a:t>
            </a:r>
            <a:endParaRPr sz="3000" b="1">
              <a:solidFill>
                <a:schemeClr val="lt1"/>
              </a:solidFill>
              <a:latin typeface="Arial"/>
              <a:ea typeface="Arial"/>
              <a:cs typeface="Arial"/>
              <a:sym typeface="Arial"/>
            </a:endParaRPr>
          </a:p>
        </p:txBody>
      </p:sp>
      <p:sp>
        <p:nvSpPr>
          <p:cNvPr id="310" name="Google Shape;310;p37"/>
          <p:cNvSpPr/>
          <p:nvPr/>
        </p:nvSpPr>
        <p:spPr>
          <a:xfrm>
            <a:off x="676350" y="1594624"/>
            <a:ext cx="7861500" cy="36984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1600">
                <a:solidFill>
                  <a:srgbClr val="3F3F3F"/>
                </a:solidFill>
                <a:latin typeface="Nanum Gothic"/>
                <a:ea typeface="Nanum Gothic"/>
                <a:cs typeface="Nanum Gothic"/>
                <a:sym typeface="Nanum Gothic"/>
              </a:rPr>
              <a:t>출력값은 화씨(F = Fahrenheit)로 표시됩니다.</a:t>
            </a:r>
            <a:endParaRPr sz="1600">
              <a:solidFill>
                <a:srgbClr val="3F3F3F"/>
              </a:solidFill>
              <a:latin typeface="Nanum Gothic"/>
              <a:ea typeface="Nanum Gothic"/>
              <a:cs typeface="Nanum Gothic"/>
              <a:sym typeface="Nanum Gothic"/>
            </a:endParaRPr>
          </a:p>
        </p:txBody>
      </p:sp>
      <p:pic>
        <p:nvPicPr>
          <p:cNvPr id="311" name="Google Shape;311;p37"/>
          <p:cNvPicPr preferRelativeResize="0"/>
          <p:nvPr/>
        </p:nvPicPr>
        <p:blipFill>
          <a:blip r:embed="rId5">
            <a:alphaModFix/>
          </a:blip>
          <a:stretch>
            <a:fillRect/>
          </a:stretch>
        </p:blipFill>
        <p:spPr>
          <a:xfrm>
            <a:off x="1600200" y="2653475"/>
            <a:ext cx="5943600" cy="2933700"/>
          </a:xfrm>
          <a:prstGeom prst="rect">
            <a:avLst/>
          </a:prstGeom>
          <a:noFill/>
          <a:ln w="12700" cap="flat" cmpd="sng">
            <a:solidFill>
              <a:srgbClr val="000000"/>
            </a:solidFill>
            <a:prstDash val="solid"/>
            <a:miter lim="8000"/>
            <a:headEnd type="none" w="sm" len="sm"/>
            <a:tailEnd type="none" w="sm" len="sm"/>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5"/>
        <p:cNvGrpSpPr/>
        <p:nvPr/>
      </p:nvGrpSpPr>
      <p:grpSpPr>
        <a:xfrm>
          <a:off x="0" y="0"/>
          <a:ext cx="0" cy="0"/>
          <a:chOff x="0" y="0"/>
          <a:chExt cx="0" cy="0"/>
        </a:xfrm>
      </p:grpSpPr>
      <p:sp>
        <p:nvSpPr>
          <p:cNvPr id="316" name="Google Shape;316;p38"/>
          <p:cNvSpPr/>
          <p:nvPr/>
        </p:nvSpPr>
        <p:spPr>
          <a:xfrm>
            <a:off x="6425450" y="492525"/>
            <a:ext cx="2355900" cy="554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머신러닝 이해하기</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317" name="Google Shape;317;p38"/>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14</a:t>
            </a:fld>
            <a:endParaRPr/>
          </a:p>
        </p:txBody>
      </p:sp>
      <p:pic>
        <p:nvPicPr>
          <p:cNvPr id="318" name="Google Shape;318;p38"/>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19" name="Google Shape;319;p38"/>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2</a:t>
            </a:r>
            <a:endParaRPr sz="3000" b="1">
              <a:solidFill>
                <a:schemeClr val="lt1"/>
              </a:solidFill>
              <a:latin typeface="Arial"/>
              <a:ea typeface="Arial"/>
              <a:cs typeface="Arial"/>
              <a:sym typeface="Arial"/>
            </a:endParaRPr>
          </a:p>
        </p:txBody>
      </p:sp>
      <p:sp>
        <p:nvSpPr>
          <p:cNvPr id="320" name="Google Shape;320;p38"/>
          <p:cNvSpPr/>
          <p:nvPr/>
        </p:nvSpPr>
        <p:spPr>
          <a:xfrm>
            <a:off x="676350" y="1594624"/>
            <a:ext cx="7861500" cy="36984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1600">
                <a:solidFill>
                  <a:schemeClr val="dk1"/>
                </a:solidFill>
              </a:rPr>
              <a:t>다시 말해 입력은 섭씨 온도의 온도 값을 나타내고 출력은 화씨로 나타낸 해당 온도를 나타냅니다.</a:t>
            </a:r>
            <a:endParaRPr sz="1600">
              <a:solidFill>
                <a:srgbClr val="3F3F3F"/>
              </a:solidFill>
              <a:latin typeface="Nanum Gothic"/>
              <a:ea typeface="Nanum Gothic"/>
              <a:cs typeface="Nanum Gothic"/>
              <a:sym typeface="Nanum Gothic"/>
            </a:endParaRPr>
          </a:p>
        </p:txBody>
      </p:sp>
      <p:pic>
        <p:nvPicPr>
          <p:cNvPr id="321" name="Google Shape;321;p38"/>
          <p:cNvPicPr preferRelativeResize="0"/>
          <p:nvPr/>
        </p:nvPicPr>
        <p:blipFill>
          <a:blip r:embed="rId5">
            <a:alphaModFix/>
          </a:blip>
          <a:stretch>
            <a:fillRect/>
          </a:stretch>
        </p:blipFill>
        <p:spPr>
          <a:xfrm>
            <a:off x="1600200" y="2653475"/>
            <a:ext cx="5943600" cy="2886075"/>
          </a:xfrm>
          <a:prstGeom prst="rect">
            <a:avLst/>
          </a:prstGeom>
          <a:noFill/>
          <a:ln w="12700" cap="flat" cmpd="sng">
            <a:solidFill>
              <a:srgbClr val="000000"/>
            </a:solidFill>
            <a:prstDash val="solid"/>
            <a:miter lim="8000"/>
            <a:headEnd type="none" w="sm" len="sm"/>
            <a:tailEnd type="none" w="sm" len="sm"/>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5"/>
        <p:cNvGrpSpPr/>
        <p:nvPr/>
      </p:nvGrpSpPr>
      <p:grpSpPr>
        <a:xfrm>
          <a:off x="0" y="0"/>
          <a:ext cx="0" cy="0"/>
          <a:chOff x="0" y="0"/>
          <a:chExt cx="0" cy="0"/>
        </a:xfrm>
      </p:grpSpPr>
      <p:sp>
        <p:nvSpPr>
          <p:cNvPr id="326" name="Google Shape;326;p39"/>
          <p:cNvSpPr/>
          <p:nvPr/>
        </p:nvSpPr>
        <p:spPr>
          <a:xfrm>
            <a:off x="6425450" y="492525"/>
            <a:ext cx="2355900" cy="554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머신러닝 이해하기</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327" name="Google Shape;327;p39"/>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15</a:t>
            </a:fld>
            <a:endParaRPr/>
          </a:p>
        </p:txBody>
      </p:sp>
      <p:pic>
        <p:nvPicPr>
          <p:cNvPr id="328" name="Google Shape;328;p39"/>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29" name="Google Shape;329;p39"/>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2</a:t>
            </a:r>
            <a:endParaRPr sz="3000" b="1">
              <a:solidFill>
                <a:schemeClr val="lt1"/>
              </a:solidFill>
              <a:latin typeface="Arial"/>
              <a:ea typeface="Arial"/>
              <a:cs typeface="Arial"/>
              <a:sym typeface="Arial"/>
            </a:endParaRPr>
          </a:p>
        </p:txBody>
      </p:sp>
      <p:sp>
        <p:nvSpPr>
          <p:cNvPr id="330" name="Google Shape;330;p39"/>
          <p:cNvSpPr/>
          <p:nvPr/>
        </p:nvSpPr>
        <p:spPr>
          <a:xfrm>
            <a:off x="676350" y="1594624"/>
            <a:ext cx="7861500" cy="36984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chemeClr val="dk1"/>
              </a:buClr>
              <a:buSzPts val="1100"/>
              <a:buFont typeface="Arial"/>
              <a:buNone/>
            </a:pPr>
            <a:r>
              <a:rPr lang="ko-KR" sz="1600">
                <a:solidFill>
                  <a:schemeClr val="dk1"/>
                </a:solidFill>
              </a:rPr>
              <a:t>예를 들어, 0의 입력 값은 화씨 32도에 해당하는 섭씨 0 도의 온도를 나타냅니다.</a:t>
            </a:r>
            <a:endParaRPr sz="1600">
              <a:solidFill>
                <a:schemeClr val="dk1"/>
              </a:solidFill>
            </a:endParaRPr>
          </a:p>
          <a:p>
            <a:pPr marL="0" marR="0" lvl="0" indent="0" algn="l" rtl="0">
              <a:lnSpc>
                <a:spcPct val="150000"/>
              </a:lnSpc>
              <a:spcBef>
                <a:spcPts val="0"/>
              </a:spcBef>
              <a:spcAft>
                <a:spcPts val="0"/>
              </a:spcAft>
              <a:buClr>
                <a:schemeClr val="dk1"/>
              </a:buClr>
              <a:buSzPts val="1100"/>
              <a:buFont typeface="Arial"/>
              <a:buNone/>
            </a:pPr>
            <a:r>
              <a:rPr lang="ko-KR" sz="1600">
                <a:solidFill>
                  <a:schemeClr val="dk1"/>
                </a:solidFill>
              </a:rPr>
              <a:t>이 공식에서 보는 것처럼 32에 0을 곱하고 32를 더합니다.</a:t>
            </a:r>
            <a:endParaRPr sz="1600">
              <a:solidFill>
                <a:schemeClr val="dk1"/>
              </a:solidFill>
            </a:endParaRPr>
          </a:p>
          <a:p>
            <a:pPr marL="0" marR="0" lvl="0" indent="0" algn="l" rtl="0">
              <a:lnSpc>
                <a:spcPct val="150000"/>
              </a:lnSpc>
              <a:spcBef>
                <a:spcPts val="0"/>
              </a:spcBef>
              <a:spcAft>
                <a:spcPts val="0"/>
              </a:spcAft>
              <a:buNone/>
            </a:pPr>
            <a:endParaRPr sz="1600">
              <a:solidFill>
                <a:schemeClr val="dk1"/>
              </a:solidFill>
            </a:endParaRPr>
          </a:p>
        </p:txBody>
      </p:sp>
      <p:pic>
        <p:nvPicPr>
          <p:cNvPr id="331" name="Google Shape;331;p39"/>
          <p:cNvPicPr preferRelativeResize="0"/>
          <p:nvPr/>
        </p:nvPicPr>
        <p:blipFill>
          <a:blip r:embed="rId5">
            <a:alphaModFix/>
          </a:blip>
          <a:stretch>
            <a:fillRect/>
          </a:stretch>
        </p:blipFill>
        <p:spPr>
          <a:xfrm>
            <a:off x="1600200" y="2653475"/>
            <a:ext cx="5943600" cy="2895600"/>
          </a:xfrm>
          <a:prstGeom prst="rect">
            <a:avLst/>
          </a:prstGeom>
          <a:noFill/>
          <a:ln w="12700" cap="flat" cmpd="sng">
            <a:solidFill>
              <a:srgbClr val="000000"/>
            </a:solidFill>
            <a:prstDash val="solid"/>
            <a:miter lim="8000"/>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5"/>
        <p:cNvGrpSpPr/>
        <p:nvPr/>
      </p:nvGrpSpPr>
      <p:grpSpPr>
        <a:xfrm>
          <a:off x="0" y="0"/>
          <a:ext cx="0" cy="0"/>
          <a:chOff x="0" y="0"/>
          <a:chExt cx="0" cy="0"/>
        </a:xfrm>
      </p:grpSpPr>
      <p:sp>
        <p:nvSpPr>
          <p:cNvPr id="336" name="Google Shape;336;p40"/>
          <p:cNvSpPr/>
          <p:nvPr/>
        </p:nvSpPr>
        <p:spPr>
          <a:xfrm>
            <a:off x="6425450" y="492525"/>
            <a:ext cx="2355900" cy="554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머신러닝 이해하기</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337" name="Google Shape;337;p40"/>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16</a:t>
            </a:fld>
            <a:endParaRPr/>
          </a:p>
        </p:txBody>
      </p:sp>
      <p:pic>
        <p:nvPicPr>
          <p:cNvPr id="338" name="Google Shape;338;p40"/>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39" name="Google Shape;339;p40"/>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2</a:t>
            </a:r>
            <a:endParaRPr sz="3000" b="1">
              <a:solidFill>
                <a:schemeClr val="lt1"/>
              </a:solidFill>
              <a:latin typeface="Arial"/>
              <a:ea typeface="Arial"/>
              <a:cs typeface="Arial"/>
              <a:sym typeface="Arial"/>
            </a:endParaRPr>
          </a:p>
        </p:txBody>
      </p:sp>
      <p:sp>
        <p:nvSpPr>
          <p:cNvPr id="340" name="Google Shape;340;p40"/>
          <p:cNvSpPr/>
          <p:nvPr/>
        </p:nvSpPr>
        <p:spPr>
          <a:xfrm>
            <a:off x="676350" y="1594624"/>
            <a:ext cx="7861500" cy="36984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SzPts val="1100"/>
              <a:buNone/>
            </a:pPr>
            <a:r>
              <a:rPr lang="ko-KR" sz="1600">
                <a:solidFill>
                  <a:schemeClr val="dk1"/>
                </a:solidFill>
              </a:rPr>
              <a:t>예를 들어, 0의 입력 값은 화씨 32도에 해당하는 섭씨 0 도의 온도를 나타냅니다.</a:t>
            </a:r>
            <a:endParaRPr sz="1600">
              <a:solidFill>
                <a:schemeClr val="dk1"/>
              </a:solidFill>
            </a:endParaRPr>
          </a:p>
          <a:p>
            <a:pPr marL="0" marR="0" lvl="0" indent="0" algn="l" rtl="0">
              <a:lnSpc>
                <a:spcPct val="150000"/>
              </a:lnSpc>
              <a:spcBef>
                <a:spcPts val="0"/>
              </a:spcBef>
              <a:spcAft>
                <a:spcPts val="0"/>
              </a:spcAft>
              <a:buSzPts val="1100"/>
              <a:buNone/>
            </a:pPr>
            <a:r>
              <a:rPr lang="ko-KR" sz="1600">
                <a:solidFill>
                  <a:schemeClr val="dk1"/>
                </a:solidFill>
              </a:rPr>
              <a:t>이 공식에서 보는 것처럼 32에 0을 곱하고 32를 더합니다.</a:t>
            </a:r>
            <a:endParaRPr sz="1600">
              <a:solidFill>
                <a:schemeClr val="dk1"/>
              </a:solidFill>
            </a:endParaRPr>
          </a:p>
          <a:p>
            <a:pPr marL="0" marR="0" lvl="0" indent="0" algn="l" rtl="0">
              <a:lnSpc>
                <a:spcPct val="150000"/>
              </a:lnSpc>
              <a:spcBef>
                <a:spcPts val="0"/>
              </a:spcBef>
              <a:spcAft>
                <a:spcPts val="0"/>
              </a:spcAft>
              <a:buNone/>
            </a:pPr>
            <a:endParaRPr sz="1600">
              <a:solidFill>
                <a:schemeClr val="dk1"/>
              </a:solidFill>
            </a:endParaRPr>
          </a:p>
        </p:txBody>
      </p:sp>
      <p:pic>
        <p:nvPicPr>
          <p:cNvPr id="341" name="Google Shape;341;p40"/>
          <p:cNvPicPr preferRelativeResize="0"/>
          <p:nvPr/>
        </p:nvPicPr>
        <p:blipFill>
          <a:blip r:embed="rId5">
            <a:alphaModFix/>
          </a:blip>
          <a:stretch>
            <a:fillRect/>
          </a:stretch>
        </p:blipFill>
        <p:spPr>
          <a:xfrm>
            <a:off x="1600200" y="2653475"/>
            <a:ext cx="5943600" cy="2924175"/>
          </a:xfrm>
          <a:prstGeom prst="rect">
            <a:avLst/>
          </a:prstGeom>
          <a:noFill/>
          <a:ln w="12700" cap="flat" cmpd="sng">
            <a:solidFill>
              <a:srgbClr val="000000"/>
            </a:solidFill>
            <a:prstDash val="solid"/>
            <a:miter lim="8000"/>
            <a:headEnd type="none" w="sm" len="sm"/>
            <a:tailEnd type="none" w="sm" len="s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5"/>
        <p:cNvGrpSpPr/>
        <p:nvPr/>
      </p:nvGrpSpPr>
      <p:grpSpPr>
        <a:xfrm>
          <a:off x="0" y="0"/>
          <a:ext cx="0" cy="0"/>
          <a:chOff x="0" y="0"/>
          <a:chExt cx="0" cy="0"/>
        </a:xfrm>
      </p:grpSpPr>
      <p:sp>
        <p:nvSpPr>
          <p:cNvPr id="346" name="Google Shape;346;p41"/>
          <p:cNvSpPr/>
          <p:nvPr/>
        </p:nvSpPr>
        <p:spPr>
          <a:xfrm>
            <a:off x="6425450" y="492525"/>
            <a:ext cx="2355900" cy="554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머신러닝 이해하기</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347" name="Google Shape;347;p41"/>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17</a:t>
            </a:fld>
            <a:endParaRPr/>
          </a:p>
        </p:txBody>
      </p:sp>
      <p:pic>
        <p:nvPicPr>
          <p:cNvPr id="348" name="Google Shape;348;p41"/>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49" name="Google Shape;349;p41"/>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2</a:t>
            </a:r>
            <a:endParaRPr sz="3000" b="1">
              <a:solidFill>
                <a:schemeClr val="lt1"/>
              </a:solidFill>
              <a:latin typeface="Arial"/>
              <a:ea typeface="Arial"/>
              <a:cs typeface="Arial"/>
              <a:sym typeface="Arial"/>
            </a:endParaRPr>
          </a:p>
        </p:txBody>
      </p:sp>
      <p:sp>
        <p:nvSpPr>
          <p:cNvPr id="350" name="Google Shape;350;p41"/>
          <p:cNvSpPr/>
          <p:nvPr/>
        </p:nvSpPr>
        <p:spPr>
          <a:xfrm>
            <a:off x="676350" y="1594624"/>
            <a:ext cx="7861500" cy="36984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chemeClr val="dk1"/>
              </a:buClr>
              <a:buSzPts val="1100"/>
              <a:buFont typeface="Arial"/>
              <a:buNone/>
            </a:pPr>
            <a:r>
              <a:rPr lang="ko-KR" sz="1600">
                <a:solidFill>
                  <a:schemeClr val="dk1"/>
                </a:solidFill>
              </a:rPr>
              <a:t>유사하게, 입력 값 15는 15섭씨에 59화씨에 해당합니다.</a:t>
            </a:r>
            <a:endParaRPr sz="1600">
              <a:solidFill>
                <a:schemeClr val="dk1"/>
              </a:solidFill>
            </a:endParaRPr>
          </a:p>
          <a:p>
            <a:pPr marL="0" marR="0" lvl="0" indent="0" algn="l" rtl="0">
              <a:lnSpc>
                <a:spcPct val="150000"/>
              </a:lnSpc>
              <a:spcBef>
                <a:spcPts val="0"/>
              </a:spcBef>
              <a:spcAft>
                <a:spcPts val="0"/>
              </a:spcAft>
              <a:buClr>
                <a:schemeClr val="dk1"/>
              </a:buClr>
              <a:buSzPts val="1100"/>
              <a:buFont typeface="Arial"/>
              <a:buNone/>
            </a:pPr>
            <a:r>
              <a:rPr lang="ko-KR" sz="1600">
                <a:solidFill>
                  <a:schemeClr val="dk1"/>
                </a:solidFill>
              </a:rPr>
              <a:t>이 공식에 적용하면 15에 1.8을 곱하고 32를 더하여 59를 얻습니다.</a:t>
            </a:r>
            <a:endParaRPr sz="1600">
              <a:solidFill>
                <a:schemeClr val="dk1"/>
              </a:solidFill>
            </a:endParaRPr>
          </a:p>
          <a:p>
            <a:pPr marL="0" marR="0" lvl="0" indent="0" algn="l" rtl="0">
              <a:lnSpc>
                <a:spcPct val="150000"/>
              </a:lnSpc>
              <a:spcBef>
                <a:spcPts val="0"/>
              </a:spcBef>
              <a:spcAft>
                <a:spcPts val="0"/>
              </a:spcAft>
              <a:buNone/>
            </a:pPr>
            <a:endParaRPr sz="1600">
              <a:solidFill>
                <a:schemeClr val="dk1"/>
              </a:solidFill>
            </a:endParaRPr>
          </a:p>
        </p:txBody>
      </p:sp>
      <p:pic>
        <p:nvPicPr>
          <p:cNvPr id="351" name="Google Shape;351;p41"/>
          <p:cNvPicPr preferRelativeResize="0"/>
          <p:nvPr/>
        </p:nvPicPr>
        <p:blipFill>
          <a:blip r:embed="rId5">
            <a:alphaModFix/>
          </a:blip>
          <a:stretch>
            <a:fillRect/>
          </a:stretch>
        </p:blipFill>
        <p:spPr>
          <a:xfrm>
            <a:off x="1600200" y="2653475"/>
            <a:ext cx="5943600" cy="2924175"/>
          </a:xfrm>
          <a:prstGeom prst="rect">
            <a:avLst/>
          </a:prstGeom>
          <a:noFill/>
          <a:ln w="12700" cap="flat" cmpd="sng">
            <a:solidFill>
              <a:srgbClr val="000000"/>
            </a:solidFill>
            <a:prstDash val="solid"/>
            <a:miter lim="8000"/>
            <a:headEnd type="none" w="sm" len="sm"/>
            <a:tailEnd type="none" w="sm" len="sm"/>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5"/>
        <p:cNvGrpSpPr/>
        <p:nvPr/>
      </p:nvGrpSpPr>
      <p:grpSpPr>
        <a:xfrm>
          <a:off x="0" y="0"/>
          <a:ext cx="0" cy="0"/>
          <a:chOff x="0" y="0"/>
          <a:chExt cx="0" cy="0"/>
        </a:xfrm>
      </p:grpSpPr>
      <p:sp>
        <p:nvSpPr>
          <p:cNvPr id="356" name="Google Shape;356;p42"/>
          <p:cNvSpPr/>
          <p:nvPr/>
        </p:nvSpPr>
        <p:spPr>
          <a:xfrm>
            <a:off x="6425450" y="492525"/>
            <a:ext cx="2355900" cy="554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머신러닝 이해하기</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357" name="Google Shape;357;p42"/>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18</a:t>
            </a:fld>
            <a:endParaRPr/>
          </a:p>
        </p:txBody>
      </p:sp>
      <p:pic>
        <p:nvPicPr>
          <p:cNvPr id="358" name="Google Shape;358;p42"/>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59" name="Google Shape;359;p42"/>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2</a:t>
            </a:r>
            <a:endParaRPr sz="3000" b="1">
              <a:solidFill>
                <a:schemeClr val="lt1"/>
              </a:solidFill>
              <a:latin typeface="Arial"/>
              <a:ea typeface="Arial"/>
              <a:cs typeface="Arial"/>
              <a:sym typeface="Arial"/>
            </a:endParaRPr>
          </a:p>
        </p:txBody>
      </p:sp>
      <p:sp>
        <p:nvSpPr>
          <p:cNvPr id="360" name="Google Shape;360;p42"/>
          <p:cNvSpPr/>
          <p:nvPr/>
        </p:nvSpPr>
        <p:spPr>
          <a:xfrm>
            <a:off x="676350" y="1594624"/>
            <a:ext cx="7861500" cy="36984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SzPts val="1100"/>
              <a:buNone/>
            </a:pPr>
            <a:r>
              <a:rPr lang="ko-KR" sz="1600">
                <a:solidFill>
                  <a:schemeClr val="dk1"/>
                </a:solidFill>
              </a:rPr>
              <a:t>유사하게, 입력 값 15는 15섭씨에 59화씨에 해당합니다.</a:t>
            </a:r>
            <a:endParaRPr sz="1600">
              <a:solidFill>
                <a:schemeClr val="dk1"/>
              </a:solidFill>
            </a:endParaRPr>
          </a:p>
          <a:p>
            <a:pPr marL="0" marR="0" lvl="0" indent="0" algn="l" rtl="0">
              <a:lnSpc>
                <a:spcPct val="150000"/>
              </a:lnSpc>
              <a:spcBef>
                <a:spcPts val="0"/>
              </a:spcBef>
              <a:spcAft>
                <a:spcPts val="0"/>
              </a:spcAft>
              <a:buSzPts val="1100"/>
              <a:buNone/>
            </a:pPr>
            <a:r>
              <a:rPr lang="ko-KR" sz="1600">
                <a:solidFill>
                  <a:schemeClr val="dk1"/>
                </a:solidFill>
              </a:rPr>
              <a:t>이 공식에 적용하면 15에 1.8을 곱하고 32를 더하여 59를 얻습니다.</a:t>
            </a:r>
            <a:endParaRPr sz="1600">
              <a:solidFill>
                <a:schemeClr val="dk1"/>
              </a:solidFill>
            </a:endParaRPr>
          </a:p>
          <a:p>
            <a:pPr marL="0" marR="0" lvl="0" indent="0" algn="l" rtl="0">
              <a:lnSpc>
                <a:spcPct val="150000"/>
              </a:lnSpc>
              <a:spcBef>
                <a:spcPts val="0"/>
              </a:spcBef>
              <a:spcAft>
                <a:spcPts val="0"/>
              </a:spcAft>
              <a:buNone/>
            </a:pPr>
            <a:endParaRPr sz="1600">
              <a:solidFill>
                <a:schemeClr val="dk1"/>
              </a:solidFill>
            </a:endParaRPr>
          </a:p>
        </p:txBody>
      </p:sp>
      <p:pic>
        <p:nvPicPr>
          <p:cNvPr id="361" name="Google Shape;361;p42"/>
          <p:cNvPicPr preferRelativeResize="0"/>
          <p:nvPr/>
        </p:nvPicPr>
        <p:blipFill>
          <a:blip r:embed="rId5">
            <a:alphaModFix/>
          </a:blip>
          <a:stretch>
            <a:fillRect/>
          </a:stretch>
        </p:blipFill>
        <p:spPr>
          <a:xfrm>
            <a:off x="1600200" y="2653475"/>
            <a:ext cx="5943600" cy="2867025"/>
          </a:xfrm>
          <a:prstGeom prst="rect">
            <a:avLst/>
          </a:prstGeom>
          <a:noFill/>
          <a:ln w="12700" cap="flat" cmpd="sng">
            <a:solidFill>
              <a:srgbClr val="000000"/>
            </a:solidFill>
            <a:prstDash val="solid"/>
            <a:miter lim="8000"/>
            <a:headEnd type="none" w="sm" len="sm"/>
            <a:tailEnd type="none" w="sm" len="sm"/>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5"/>
        <p:cNvGrpSpPr/>
        <p:nvPr/>
      </p:nvGrpSpPr>
      <p:grpSpPr>
        <a:xfrm>
          <a:off x="0" y="0"/>
          <a:ext cx="0" cy="0"/>
          <a:chOff x="0" y="0"/>
          <a:chExt cx="0" cy="0"/>
        </a:xfrm>
      </p:grpSpPr>
      <p:sp>
        <p:nvSpPr>
          <p:cNvPr id="366" name="Google Shape;366;p43"/>
          <p:cNvSpPr/>
          <p:nvPr/>
        </p:nvSpPr>
        <p:spPr>
          <a:xfrm>
            <a:off x="6425450" y="492525"/>
            <a:ext cx="2355900" cy="554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머신러닝 이해하기</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367" name="Google Shape;367;p43"/>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19</a:t>
            </a:fld>
            <a:endParaRPr/>
          </a:p>
        </p:txBody>
      </p:sp>
      <p:pic>
        <p:nvPicPr>
          <p:cNvPr id="368" name="Google Shape;368;p43"/>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69" name="Google Shape;369;p43"/>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2</a:t>
            </a:r>
            <a:endParaRPr sz="3000" b="1">
              <a:solidFill>
                <a:schemeClr val="lt1"/>
              </a:solidFill>
              <a:latin typeface="Arial"/>
              <a:ea typeface="Arial"/>
              <a:cs typeface="Arial"/>
              <a:sym typeface="Arial"/>
            </a:endParaRPr>
          </a:p>
        </p:txBody>
      </p:sp>
      <p:sp>
        <p:nvSpPr>
          <p:cNvPr id="370" name="Google Shape;370;p43"/>
          <p:cNvSpPr/>
          <p:nvPr/>
        </p:nvSpPr>
        <p:spPr>
          <a:xfrm>
            <a:off x="676350" y="1594624"/>
            <a:ext cx="7861500" cy="36984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SzPts val="1100"/>
              <a:buNone/>
            </a:pPr>
            <a:r>
              <a:rPr lang="ko-KR" sz="1600">
                <a:solidFill>
                  <a:schemeClr val="dk1"/>
                </a:solidFill>
              </a:rPr>
              <a:t>유사하게, 입력 값 15는 15섭씨에 59화씨에 해당합니다.</a:t>
            </a:r>
            <a:endParaRPr sz="1600">
              <a:solidFill>
                <a:schemeClr val="dk1"/>
              </a:solidFill>
            </a:endParaRPr>
          </a:p>
          <a:p>
            <a:pPr marL="0" marR="0" lvl="0" indent="0" algn="l" rtl="0">
              <a:lnSpc>
                <a:spcPct val="150000"/>
              </a:lnSpc>
              <a:spcBef>
                <a:spcPts val="0"/>
              </a:spcBef>
              <a:spcAft>
                <a:spcPts val="0"/>
              </a:spcAft>
              <a:buSzPts val="1100"/>
              <a:buNone/>
            </a:pPr>
            <a:r>
              <a:rPr lang="ko-KR" sz="1600">
                <a:solidFill>
                  <a:schemeClr val="dk1"/>
                </a:solidFill>
              </a:rPr>
              <a:t>이 공식에 적용하면 15에 1.8을 곱하고 32를 더하여 59를 얻습니다.</a:t>
            </a:r>
            <a:endParaRPr sz="1600">
              <a:solidFill>
                <a:schemeClr val="dk1"/>
              </a:solidFill>
            </a:endParaRPr>
          </a:p>
          <a:p>
            <a:pPr marL="0" marR="0" lvl="0" indent="0" algn="l" rtl="0">
              <a:lnSpc>
                <a:spcPct val="150000"/>
              </a:lnSpc>
              <a:spcBef>
                <a:spcPts val="0"/>
              </a:spcBef>
              <a:spcAft>
                <a:spcPts val="0"/>
              </a:spcAft>
              <a:buNone/>
            </a:pPr>
            <a:endParaRPr sz="1600">
              <a:solidFill>
                <a:schemeClr val="dk1"/>
              </a:solidFill>
            </a:endParaRPr>
          </a:p>
        </p:txBody>
      </p:sp>
      <p:pic>
        <p:nvPicPr>
          <p:cNvPr id="371" name="Google Shape;371;p43"/>
          <p:cNvPicPr preferRelativeResize="0"/>
          <p:nvPr/>
        </p:nvPicPr>
        <p:blipFill>
          <a:blip r:embed="rId5">
            <a:alphaModFix/>
          </a:blip>
          <a:stretch>
            <a:fillRect/>
          </a:stretch>
        </p:blipFill>
        <p:spPr>
          <a:xfrm>
            <a:off x="1600200" y="2653475"/>
            <a:ext cx="5943600" cy="2895600"/>
          </a:xfrm>
          <a:prstGeom prst="rect">
            <a:avLst/>
          </a:prstGeom>
          <a:noFill/>
          <a:ln w="12700" cap="flat" cmpd="sng">
            <a:solidFill>
              <a:srgbClr val="000000"/>
            </a:solidFill>
            <a:prstDash val="solid"/>
            <a:miter lim="8000"/>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4"/>
        <p:cNvGrpSpPr/>
        <p:nvPr/>
      </p:nvGrpSpPr>
      <p:grpSpPr>
        <a:xfrm>
          <a:off x="0" y="0"/>
          <a:ext cx="0" cy="0"/>
          <a:chOff x="0" y="0"/>
          <a:chExt cx="0" cy="0"/>
        </a:xfrm>
      </p:grpSpPr>
      <p:pic>
        <p:nvPicPr>
          <p:cNvPr id="195" name="Google Shape;195;p26"/>
          <p:cNvPicPr preferRelativeResize="0"/>
          <p:nvPr/>
        </p:nvPicPr>
        <p:blipFill rotWithShape="1">
          <a:blip r:embed="rId4">
            <a:alphaModFix/>
          </a:blip>
          <a:srcRect/>
          <a:stretch/>
        </p:blipFill>
        <p:spPr>
          <a:xfrm>
            <a:off x="6748429" y="496111"/>
            <a:ext cx="1892300" cy="457200"/>
          </a:xfrm>
          <a:prstGeom prst="rect">
            <a:avLst/>
          </a:prstGeom>
          <a:noFill/>
          <a:ln>
            <a:noFill/>
          </a:ln>
        </p:spPr>
      </p:pic>
      <p:sp>
        <p:nvSpPr>
          <p:cNvPr id="196" name="Google Shape;196;p26"/>
          <p:cNvSpPr/>
          <p:nvPr/>
        </p:nvSpPr>
        <p:spPr>
          <a:xfrm>
            <a:off x="969548" y="3652900"/>
            <a:ext cx="2289900" cy="323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500" b="1">
                <a:solidFill>
                  <a:srgbClr val="2AB9C7"/>
                </a:solidFill>
              </a:rPr>
              <a:t>세바스찬과 인터뷰</a:t>
            </a:r>
            <a:endParaRPr sz="1500" b="1">
              <a:solidFill>
                <a:srgbClr val="2AB9C7"/>
              </a:solidFill>
              <a:latin typeface="Arial"/>
              <a:ea typeface="Arial"/>
              <a:cs typeface="Arial"/>
              <a:sym typeface="Arial"/>
            </a:endParaRPr>
          </a:p>
        </p:txBody>
      </p:sp>
      <p:sp>
        <p:nvSpPr>
          <p:cNvPr id="197" name="Google Shape;197;p26"/>
          <p:cNvSpPr/>
          <p:nvPr/>
        </p:nvSpPr>
        <p:spPr>
          <a:xfrm>
            <a:off x="3737626" y="3652900"/>
            <a:ext cx="1892400" cy="323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500" b="1">
                <a:solidFill>
                  <a:srgbClr val="2AB9C7"/>
                </a:solidFill>
              </a:rPr>
              <a:t>머신러닝</a:t>
            </a:r>
            <a:r>
              <a:rPr lang="ko-KR" sz="1500" b="1">
                <a:solidFill>
                  <a:srgbClr val="2AB9C7"/>
                </a:solidFill>
                <a:latin typeface="Arial"/>
                <a:ea typeface="Arial"/>
                <a:cs typeface="Arial"/>
                <a:sym typeface="Arial"/>
              </a:rPr>
              <a:t> </a:t>
            </a:r>
            <a:r>
              <a:rPr lang="ko-KR" sz="1500" b="1">
                <a:solidFill>
                  <a:srgbClr val="2AB9C7"/>
                </a:solidFill>
              </a:rPr>
              <a:t>이해하기</a:t>
            </a:r>
            <a:endParaRPr sz="1500" b="1">
              <a:solidFill>
                <a:srgbClr val="2AB9C7"/>
              </a:solidFill>
              <a:latin typeface="Arial"/>
              <a:ea typeface="Arial"/>
              <a:cs typeface="Arial"/>
              <a:sym typeface="Arial"/>
            </a:endParaRPr>
          </a:p>
        </p:txBody>
      </p:sp>
      <p:sp>
        <p:nvSpPr>
          <p:cNvPr id="198" name="Google Shape;198;p26"/>
          <p:cNvSpPr/>
          <p:nvPr/>
        </p:nvSpPr>
        <p:spPr>
          <a:xfrm>
            <a:off x="6621375" y="3652900"/>
            <a:ext cx="2082600" cy="323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500" b="1">
                <a:solidFill>
                  <a:srgbClr val="2AB9C7"/>
                </a:solidFill>
              </a:rPr>
              <a:t>실습(Exercise) 2-3</a:t>
            </a:r>
            <a:endParaRPr sz="1500" b="1">
              <a:solidFill>
                <a:srgbClr val="2AB9C7"/>
              </a:solidFill>
            </a:endParaRPr>
          </a:p>
        </p:txBody>
      </p:sp>
      <p:pic>
        <p:nvPicPr>
          <p:cNvPr id="199" name="Google Shape;199;p26"/>
          <p:cNvPicPr preferRelativeResize="0"/>
          <p:nvPr/>
        </p:nvPicPr>
        <p:blipFill rotWithShape="1">
          <a:blip r:embed="rId5">
            <a:alphaModFix/>
          </a:blip>
          <a:srcRect/>
          <a:stretch/>
        </p:blipFill>
        <p:spPr>
          <a:xfrm>
            <a:off x="964429" y="2763895"/>
            <a:ext cx="889000" cy="889000"/>
          </a:xfrm>
          <a:prstGeom prst="rect">
            <a:avLst/>
          </a:prstGeom>
          <a:noFill/>
          <a:ln>
            <a:noFill/>
          </a:ln>
        </p:spPr>
      </p:pic>
      <p:pic>
        <p:nvPicPr>
          <p:cNvPr id="200" name="Google Shape;200;p26"/>
          <p:cNvPicPr preferRelativeResize="0"/>
          <p:nvPr/>
        </p:nvPicPr>
        <p:blipFill rotWithShape="1">
          <a:blip r:embed="rId5">
            <a:alphaModFix/>
          </a:blip>
          <a:srcRect/>
          <a:stretch/>
        </p:blipFill>
        <p:spPr>
          <a:xfrm>
            <a:off x="6621376" y="2763895"/>
            <a:ext cx="889000" cy="889000"/>
          </a:xfrm>
          <a:prstGeom prst="rect">
            <a:avLst/>
          </a:prstGeom>
          <a:noFill/>
          <a:ln>
            <a:noFill/>
          </a:ln>
        </p:spPr>
      </p:pic>
      <p:pic>
        <p:nvPicPr>
          <p:cNvPr id="201" name="Google Shape;201;p26"/>
          <p:cNvPicPr preferRelativeResize="0"/>
          <p:nvPr/>
        </p:nvPicPr>
        <p:blipFill rotWithShape="1">
          <a:blip r:embed="rId5">
            <a:alphaModFix/>
          </a:blip>
          <a:srcRect/>
          <a:stretch/>
        </p:blipFill>
        <p:spPr>
          <a:xfrm>
            <a:off x="3737633" y="2763895"/>
            <a:ext cx="889000" cy="889000"/>
          </a:xfrm>
          <a:prstGeom prst="rect">
            <a:avLst/>
          </a:prstGeom>
          <a:noFill/>
          <a:ln>
            <a:noFill/>
          </a:ln>
        </p:spPr>
      </p:pic>
      <p:sp>
        <p:nvSpPr>
          <p:cNvPr id="202" name="Google Shape;202;p26"/>
          <p:cNvSpPr/>
          <p:nvPr/>
        </p:nvSpPr>
        <p:spPr>
          <a:xfrm>
            <a:off x="1102751" y="2919492"/>
            <a:ext cx="620683"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800" b="1">
                <a:solidFill>
                  <a:schemeClr val="lt1"/>
                </a:solidFill>
                <a:latin typeface="Arial"/>
                <a:ea typeface="Arial"/>
                <a:cs typeface="Arial"/>
                <a:sym typeface="Arial"/>
              </a:rPr>
              <a:t>01</a:t>
            </a:r>
            <a:endParaRPr sz="2800" b="1">
              <a:solidFill>
                <a:schemeClr val="lt1"/>
              </a:solidFill>
              <a:latin typeface="Arial"/>
              <a:ea typeface="Arial"/>
              <a:cs typeface="Arial"/>
              <a:sym typeface="Arial"/>
            </a:endParaRPr>
          </a:p>
        </p:txBody>
      </p:sp>
      <p:sp>
        <p:nvSpPr>
          <p:cNvPr id="203" name="Google Shape;203;p26"/>
          <p:cNvSpPr/>
          <p:nvPr/>
        </p:nvSpPr>
        <p:spPr>
          <a:xfrm>
            <a:off x="3871791" y="2919492"/>
            <a:ext cx="620683"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800" b="1">
                <a:solidFill>
                  <a:schemeClr val="lt1"/>
                </a:solidFill>
                <a:latin typeface="Arial"/>
                <a:ea typeface="Arial"/>
                <a:cs typeface="Arial"/>
                <a:sym typeface="Arial"/>
              </a:rPr>
              <a:t>02</a:t>
            </a:r>
            <a:endParaRPr sz="2800" b="1">
              <a:solidFill>
                <a:schemeClr val="lt1"/>
              </a:solidFill>
              <a:latin typeface="Arial"/>
              <a:ea typeface="Arial"/>
              <a:cs typeface="Arial"/>
              <a:sym typeface="Arial"/>
            </a:endParaRPr>
          </a:p>
        </p:txBody>
      </p:sp>
      <p:sp>
        <p:nvSpPr>
          <p:cNvPr id="204" name="Google Shape;204;p26"/>
          <p:cNvSpPr/>
          <p:nvPr/>
        </p:nvSpPr>
        <p:spPr>
          <a:xfrm>
            <a:off x="6755534" y="2919492"/>
            <a:ext cx="620683"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800" b="1">
                <a:solidFill>
                  <a:schemeClr val="lt1"/>
                </a:solidFill>
                <a:latin typeface="Arial"/>
                <a:ea typeface="Arial"/>
                <a:cs typeface="Arial"/>
                <a:sym typeface="Arial"/>
              </a:rPr>
              <a:t>03</a:t>
            </a:r>
            <a:endParaRPr sz="2800" b="1">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5"/>
        <p:cNvGrpSpPr/>
        <p:nvPr/>
      </p:nvGrpSpPr>
      <p:grpSpPr>
        <a:xfrm>
          <a:off x="0" y="0"/>
          <a:ext cx="0" cy="0"/>
          <a:chOff x="0" y="0"/>
          <a:chExt cx="0" cy="0"/>
        </a:xfrm>
      </p:grpSpPr>
      <p:sp>
        <p:nvSpPr>
          <p:cNvPr id="376" name="Google Shape;376;p44"/>
          <p:cNvSpPr/>
          <p:nvPr/>
        </p:nvSpPr>
        <p:spPr>
          <a:xfrm>
            <a:off x="6425450" y="492525"/>
            <a:ext cx="2355900" cy="554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머신러닝 이해하기</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377" name="Google Shape;377;p44"/>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20</a:t>
            </a:fld>
            <a:endParaRPr/>
          </a:p>
        </p:txBody>
      </p:sp>
      <p:pic>
        <p:nvPicPr>
          <p:cNvPr id="378" name="Google Shape;378;p44"/>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79" name="Google Shape;379;p44"/>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2</a:t>
            </a:r>
            <a:endParaRPr sz="3000" b="1">
              <a:solidFill>
                <a:schemeClr val="lt1"/>
              </a:solidFill>
              <a:latin typeface="Arial"/>
              <a:ea typeface="Arial"/>
              <a:cs typeface="Arial"/>
              <a:sym typeface="Arial"/>
            </a:endParaRPr>
          </a:p>
        </p:txBody>
      </p:sp>
      <p:sp>
        <p:nvSpPr>
          <p:cNvPr id="380" name="Google Shape;380;p44"/>
          <p:cNvSpPr/>
          <p:nvPr/>
        </p:nvSpPr>
        <p:spPr>
          <a:xfrm>
            <a:off x="676350" y="1594624"/>
            <a:ext cx="7861500" cy="36984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SzPts val="1100"/>
              <a:buNone/>
            </a:pPr>
            <a:r>
              <a:rPr lang="ko-KR" sz="1600">
                <a:solidFill>
                  <a:schemeClr val="dk1"/>
                </a:solidFill>
              </a:rPr>
              <a:t>머신러닝이란?</a:t>
            </a:r>
            <a:endParaRPr sz="1600">
              <a:solidFill>
                <a:schemeClr val="dk1"/>
              </a:solidFill>
            </a:endParaRPr>
          </a:p>
          <a:p>
            <a:pPr marL="0" marR="0" lvl="0" indent="0" algn="l" rtl="0">
              <a:lnSpc>
                <a:spcPct val="150000"/>
              </a:lnSpc>
              <a:spcBef>
                <a:spcPts val="0"/>
              </a:spcBef>
              <a:spcAft>
                <a:spcPts val="0"/>
              </a:spcAft>
              <a:buSzPts val="1100"/>
              <a:buNone/>
            </a:pPr>
            <a:endParaRPr sz="1600">
              <a:solidFill>
                <a:schemeClr val="dk1"/>
              </a:solidFill>
            </a:endParaRPr>
          </a:p>
          <a:p>
            <a:pPr marL="457200" marR="0" lvl="0" indent="-342900" algn="l" rtl="0">
              <a:lnSpc>
                <a:spcPct val="150000"/>
              </a:lnSpc>
              <a:spcBef>
                <a:spcPts val="0"/>
              </a:spcBef>
              <a:spcAft>
                <a:spcPts val="0"/>
              </a:spcAft>
              <a:buClr>
                <a:schemeClr val="dk1"/>
              </a:buClr>
              <a:buSzPts val="1800"/>
              <a:buChar char="●"/>
            </a:pPr>
            <a:r>
              <a:rPr lang="ko-KR" sz="1800">
                <a:solidFill>
                  <a:schemeClr val="dk1"/>
                </a:solidFill>
              </a:rPr>
              <a:t>기계(computer)가 이 특정한 입력과 출력 사이의 관계를 이해</a:t>
            </a:r>
            <a:endParaRPr sz="1800">
              <a:solidFill>
                <a:schemeClr val="dk1"/>
              </a:solidFill>
            </a:endParaRPr>
          </a:p>
          <a:p>
            <a:pPr marL="457200" marR="0" lvl="0" indent="-342900" algn="l" rtl="0">
              <a:lnSpc>
                <a:spcPct val="150000"/>
              </a:lnSpc>
              <a:spcBef>
                <a:spcPts val="0"/>
              </a:spcBef>
              <a:spcAft>
                <a:spcPts val="0"/>
              </a:spcAft>
              <a:buClr>
                <a:schemeClr val="dk1"/>
              </a:buClr>
              <a:buSzPts val="1800"/>
              <a:buChar char="●"/>
            </a:pPr>
            <a:r>
              <a:rPr lang="ko-KR" sz="1800">
                <a:solidFill>
                  <a:schemeClr val="dk1"/>
                </a:solidFill>
              </a:rPr>
              <a:t>기계(computer)가 올바른 공식(알고리즘)을 파악.</a:t>
            </a:r>
            <a:endParaRPr sz="1800">
              <a:solidFill>
                <a:schemeClr val="dk1"/>
              </a:solidFill>
            </a:endParaRPr>
          </a:p>
          <a:p>
            <a:pPr marL="0" marR="0" lvl="0" indent="0" algn="l" rtl="0">
              <a:lnSpc>
                <a:spcPct val="150000"/>
              </a:lnSpc>
              <a:spcBef>
                <a:spcPts val="0"/>
              </a:spcBef>
              <a:spcAft>
                <a:spcPts val="0"/>
              </a:spcAft>
              <a:buClr>
                <a:schemeClr val="dk1"/>
              </a:buClr>
              <a:buSzPts val="1100"/>
              <a:buFont typeface="Arial"/>
              <a:buNone/>
            </a:pPr>
            <a:endParaRPr sz="1600">
              <a:solidFill>
                <a:schemeClr val="dk1"/>
              </a:solidFill>
            </a:endParaRPr>
          </a:p>
          <a:p>
            <a:pPr marL="0" marR="0" lvl="0" indent="0" algn="l" rtl="0">
              <a:lnSpc>
                <a:spcPct val="150000"/>
              </a:lnSpc>
              <a:spcBef>
                <a:spcPts val="0"/>
              </a:spcBef>
              <a:spcAft>
                <a:spcPts val="0"/>
              </a:spcAft>
              <a:buNone/>
            </a:pPr>
            <a:endParaRPr sz="16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4"/>
        <p:cNvGrpSpPr/>
        <p:nvPr/>
      </p:nvGrpSpPr>
      <p:grpSpPr>
        <a:xfrm>
          <a:off x="0" y="0"/>
          <a:ext cx="0" cy="0"/>
          <a:chOff x="0" y="0"/>
          <a:chExt cx="0" cy="0"/>
        </a:xfrm>
      </p:grpSpPr>
      <p:sp>
        <p:nvSpPr>
          <p:cNvPr id="385" name="Google Shape;385;p45"/>
          <p:cNvSpPr/>
          <p:nvPr/>
        </p:nvSpPr>
        <p:spPr>
          <a:xfrm>
            <a:off x="6425450" y="492525"/>
            <a:ext cx="2355900" cy="554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머신러닝 이해하기</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386" name="Google Shape;386;p45"/>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21</a:t>
            </a:fld>
            <a:endParaRPr/>
          </a:p>
        </p:txBody>
      </p:sp>
      <p:pic>
        <p:nvPicPr>
          <p:cNvPr id="387" name="Google Shape;387;p45"/>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88" name="Google Shape;388;p45"/>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2</a:t>
            </a:r>
            <a:endParaRPr sz="3000" b="1">
              <a:solidFill>
                <a:schemeClr val="lt1"/>
              </a:solidFill>
              <a:latin typeface="Arial"/>
              <a:ea typeface="Arial"/>
              <a:cs typeface="Arial"/>
              <a:sym typeface="Arial"/>
            </a:endParaRPr>
          </a:p>
        </p:txBody>
      </p:sp>
      <p:sp>
        <p:nvSpPr>
          <p:cNvPr id="389" name="Google Shape;389;p45"/>
          <p:cNvSpPr/>
          <p:nvPr/>
        </p:nvSpPr>
        <p:spPr>
          <a:xfrm>
            <a:off x="676350" y="1594625"/>
            <a:ext cx="3895500" cy="36984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SzPts val="1100"/>
              <a:buNone/>
            </a:pPr>
            <a:r>
              <a:rPr lang="ko-KR" sz="1600" b="1">
                <a:solidFill>
                  <a:schemeClr val="dk1"/>
                </a:solidFill>
              </a:rPr>
              <a:t>전통 소프트웨어 개발</a:t>
            </a:r>
            <a:endParaRPr sz="1600" b="1">
              <a:solidFill>
                <a:schemeClr val="dk1"/>
              </a:solidFill>
            </a:endParaRPr>
          </a:p>
          <a:p>
            <a:pPr marL="0" marR="0" lvl="0" indent="0" algn="l" rtl="0">
              <a:lnSpc>
                <a:spcPct val="150000"/>
              </a:lnSpc>
              <a:spcBef>
                <a:spcPts val="0"/>
              </a:spcBef>
              <a:spcAft>
                <a:spcPts val="0"/>
              </a:spcAft>
              <a:buNone/>
            </a:pPr>
            <a:r>
              <a:rPr lang="ko-KR" sz="1600">
                <a:solidFill>
                  <a:schemeClr val="dk1"/>
                </a:solidFill>
              </a:rPr>
              <a:t>입력값과 알고리즘이 정해진 상태에서 기능/함수(function)을 구현해서 출력값을 만들어 냄.</a:t>
            </a:r>
            <a:endParaRPr sz="1600">
              <a:solidFill>
                <a:schemeClr val="dk1"/>
              </a:solidFill>
            </a:endParaRPr>
          </a:p>
          <a:p>
            <a:pPr marL="0" marR="0" lvl="0" indent="0" algn="l" rtl="0">
              <a:lnSpc>
                <a:spcPct val="150000"/>
              </a:lnSpc>
              <a:spcBef>
                <a:spcPts val="0"/>
              </a:spcBef>
              <a:spcAft>
                <a:spcPts val="0"/>
              </a:spcAft>
              <a:buSzPts val="1100"/>
              <a:buNone/>
            </a:pPr>
            <a:endParaRPr sz="1600">
              <a:solidFill>
                <a:schemeClr val="dk1"/>
              </a:solidFill>
            </a:endParaRPr>
          </a:p>
          <a:p>
            <a:pPr marL="457200" marR="0" lvl="0" indent="-330200" algn="l" rtl="0">
              <a:lnSpc>
                <a:spcPct val="150000"/>
              </a:lnSpc>
              <a:spcBef>
                <a:spcPts val="0"/>
              </a:spcBef>
              <a:spcAft>
                <a:spcPts val="0"/>
              </a:spcAft>
              <a:buClr>
                <a:schemeClr val="dk1"/>
              </a:buClr>
              <a:buSzPts val="1600"/>
              <a:buChar char="-"/>
            </a:pPr>
            <a:r>
              <a:rPr lang="ko-KR" sz="1600">
                <a:solidFill>
                  <a:schemeClr val="dk1"/>
                </a:solidFill>
              </a:rPr>
              <a:t>입력값</a:t>
            </a:r>
            <a:endParaRPr sz="1600">
              <a:solidFill>
                <a:schemeClr val="dk1"/>
              </a:solidFill>
            </a:endParaRPr>
          </a:p>
          <a:p>
            <a:pPr marL="457200" marR="0" lvl="0" indent="-330200" algn="l" rtl="0">
              <a:lnSpc>
                <a:spcPct val="150000"/>
              </a:lnSpc>
              <a:spcBef>
                <a:spcPts val="0"/>
              </a:spcBef>
              <a:spcAft>
                <a:spcPts val="0"/>
              </a:spcAft>
              <a:buClr>
                <a:schemeClr val="dk1"/>
              </a:buClr>
              <a:buSzPts val="1600"/>
              <a:buChar char="-"/>
            </a:pPr>
            <a:r>
              <a:rPr lang="ko-KR" sz="1600">
                <a:solidFill>
                  <a:schemeClr val="dk1"/>
                </a:solidFill>
              </a:rPr>
              <a:t>로직(logic)을 적용</a:t>
            </a:r>
            <a:endParaRPr sz="1600">
              <a:solidFill>
                <a:schemeClr val="dk1"/>
              </a:solidFill>
            </a:endParaRPr>
          </a:p>
          <a:p>
            <a:pPr marL="457200" marR="0" lvl="0" indent="-330200" algn="l" rtl="0">
              <a:lnSpc>
                <a:spcPct val="150000"/>
              </a:lnSpc>
              <a:spcBef>
                <a:spcPts val="0"/>
              </a:spcBef>
              <a:spcAft>
                <a:spcPts val="0"/>
              </a:spcAft>
              <a:buClr>
                <a:schemeClr val="dk1"/>
              </a:buClr>
              <a:buSzPts val="1600"/>
              <a:buChar char="-"/>
            </a:pPr>
            <a:r>
              <a:rPr lang="ko-KR" sz="1600">
                <a:solidFill>
                  <a:schemeClr val="dk1"/>
                </a:solidFill>
              </a:rPr>
              <a:t>출력값</a:t>
            </a:r>
            <a:endParaRPr sz="1600">
              <a:solidFill>
                <a:schemeClr val="dk1"/>
              </a:solidFill>
            </a:endParaRPr>
          </a:p>
          <a:p>
            <a:pPr marL="0" marR="0" lvl="0" indent="0" algn="l" rtl="0">
              <a:lnSpc>
                <a:spcPct val="150000"/>
              </a:lnSpc>
              <a:spcBef>
                <a:spcPts val="0"/>
              </a:spcBef>
              <a:spcAft>
                <a:spcPts val="0"/>
              </a:spcAft>
              <a:buNone/>
            </a:pPr>
            <a:endParaRPr sz="1600">
              <a:solidFill>
                <a:schemeClr val="dk1"/>
              </a:solidFill>
            </a:endParaRPr>
          </a:p>
        </p:txBody>
      </p:sp>
      <p:sp>
        <p:nvSpPr>
          <p:cNvPr id="390" name="Google Shape;390;p45"/>
          <p:cNvSpPr/>
          <p:nvPr/>
        </p:nvSpPr>
        <p:spPr>
          <a:xfrm>
            <a:off x="4571850" y="1594625"/>
            <a:ext cx="3895500" cy="36984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SzPts val="1100"/>
              <a:buNone/>
            </a:pPr>
            <a:r>
              <a:rPr lang="ko-KR" sz="1600" b="1">
                <a:solidFill>
                  <a:schemeClr val="dk1"/>
                </a:solidFill>
              </a:rPr>
              <a:t>머신러닝</a:t>
            </a:r>
            <a:endParaRPr sz="1600" b="1">
              <a:solidFill>
                <a:schemeClr val="dk1"/>
              </a:solidFill>
            </a:endParaRPr>
          </a:p>
          <a:p>
            <a:pPr marL="0" marR="0" lvl="0" indent="0" algn="l" rtl="0">
              <a:lnSpc>
                <a:spcPct val="150000"/>
              </a:lnSpc>
              <a:spcBef>
                <a:spcPts val="0"/>
              </a:spcBef>
              <a:spcAft>
                <a:spcPts val="0"/>
              </a:spcAft>
              <a:buNone/>
            </a:pPr>
            <a:r>
              <a:rPr lang="ko-KR" sz="1600">
                <a:solidFill>
                  <a:schemeClr val="dk1"/>
                </a:solidFill>
              </a:rPr>
              <a:t>입력값과 출력값을 알고 있지만 출력값을 만들어 내는 알고리즘은 알지 못함.</a:t>
            </a:r>
            <a:endParaRPr sz="1600">
              <a:solidFill>
                <a:schemeClr val="dk1"/>
              </a:solidFill>
            </a:endParaRPr>
          </a:p>
          <a:p>
            <a:pPr marL="0" marR="0" lvl="0" indent="0" algn="l" rtl="0">
              <a:lnSpc>
                <a:spcPct val="150000"/>
              </a:lnSpc>
              <a:spcBef>
                <a:spcPts val="0"/>
              </a:spcBef>
              <a:spcAft>
                <a:spcPts val="0"/>
              </a:spcAft>
              <a:buNone/>
            </a:pPr>
            <a:endParaRPr sz="1600">
              <a:solidFill>
                <a:schemeClr val="dk1"/>
              </a:solidFill>
            </a:endParaRPr>
          </a:p>
          <a:p>
            <a:pPr marL="457200" marR="0" lvl="0" indent="-330200" algn="l" rtl="0">
              <a:lnSpc>
                <a:spcPct val="150000"/>
              </a:lnSpc>
              <a:spcBef>
                <a:spcPts val="0"/>
              </a:spcBef>
              <a:spcAft>
                <a:spcPts val="0"/>
              </a:spcAft>
              <a:buClr>
                <a:schemeClr val="dk1"/>
              </a:buClr>
              <a:buSzPts val="1600"/>
              <a:buChar char="-"/>
            </a:pPr>
            <a:r>
              <a:rPr lang="ko-KR" sz="1600">
                <a:solidFill>
                  <a:schemeClr val="dk1"/>
                </a:solidFill>
              </a:rPr>
              <a:t>입력값과 출력값</a:t>
            </a:r>
            <a:endParaRPr sz="1600">
              <a:solidFill>
                <a:schemeClr val="dk1"/>
              </a:solidFill>
            </a:endParaRPr>
          </a:p>
          <a:p>
            <a:pPr marL="457200" marR="0" lvl="0" indent="-330200" algn="l" rtl="0">
              <a:lnSpc>
                <a:spcPct val="150000"/>
              </a:lnSpc>
              <a:spcBef>
                <a:spcPts val="0"/>
              </a:spcBef>
              <a:spcAft>
                <a:spcPts val="0"/>
              </a:spcAft>
              <a:buClr>
                <a:schemeClr val="dk1"/>
              </a:buClr>
              <a:buSzPts val="1600"/>
              <a:buChar char="-"/>
            </a:pPr>
            <a:r>
              <a:rPr lang="ko-KR" sz="1600">
                <a:solidFill>
                  <a:schemeClr val="dk1"/>
                </a:solidFill>
              </a:rPr>
              <a:t>알고리즘을 배움</a:t>
            </a:r>
            <a:endParaRPr sz="1600">
              <a:solidFill>
                <a:schemeClr val="dk1"/>
              </a:solidFill>
            </a:endParaRPr>
          </a:p>
          <a:p>
            <a:pPr marL="0" marR="0" lvl="0" indent="0" algn="l" rtl="0">
              <a:lnSpc>
                <a:spcPct val="150000"/>
              </a:lnSpc>
              <a:spcBef>
                <a:spcPts val="0"/>
              </a:spcBef>
              <a:spcAft>
                <a:spcPts val="0"/>
              </a:spcAft>
              <a:buSzPts val="1100"/>
              <a:buNone/>
            </a:pPr>
            <a:endParaRPr sz="1600">
              <a:solidFill>
                <a:schemeClr val="dk1"/>
              </a:solidFill>
            </a:endParaRPr>
          </a:p>
          <a:p>
            <a:pPr marL="0" marR="0" lvl="0" indent="0" algn="l" rtl="0">
              <a:lnSpc>
                <a:spcPct val="150000"/>
              </a:lnSpc>
              <a:spcBef>
                <a:spcPts val="0"/>
              </a:spcBef>
              <a:spcAft>
                <a:spcPts val="0"/>
              </a:spcAft>
              <a:buNone/>
            </a:pPr>
            <a:endParaRPr sz="16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4"/>
        <p:cNvGrpSpPr/>
        <p:nvPr/>
      </p:nvGrpSpPr>
      <p:grpSpPr>
        <a:xfrm>
          <a:off x="0" y="0"/>
          <a:ext cx="0" cy="0"/>
          <a:chOff x="0" y="0"/>
          <a:chExt cx="0" cy="0"/>
        </a:xfrm>
      </p:grpSpPr>
      <p:sp>
        <p:nvSpPr>
          <p:cNvPr id="395" name="Google Shape;395;p46"/>
          <p:cNvSpPr/>
          <p:nvPr/>
        </p:nvSpPr>
        <p:spPr>
          <a:xfrm>
            <a:off x="6425450" y="492525"/>
            <a:ext cx="2355900" cy="554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머신러닝 이해하기</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396" name="Google Shape;396;p46"/>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22</a:t>
            </a:fld>
            <a:endParaRPr/>
          </a:p>
        </p:txBody>
      </p:sp>
      <p:pic>
        <p:nvPicPr>
          <p:cNvPr id="397" name="Google Shape;397;p46"/>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98" name="Google Shape;398;p46"/>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2</a:t>
            </a:r>
            <a:endParaRPr sz="3000" b="1">
              <a:solidFill>
                <a:schemeClr val="lt1"/>
              </a:solidFill>
              <a:latin typeface="Arial"/>
              <a:ea typeface="Arial"/>
              <a:cs typeface="Arial"/>
              <a:sym typeface="Arial"/>
            </a:endParaRPr>
          </a:p>
        </p:txBody>
      </p:sp>
      <p:sp>
        <p:nvSpPr>
          <p:cNvPr id="399" name="Google Shape;399;p46"/>
          <p:cNvSpPr/>
          <p:nvPr/>
        </p:nvSpPr>
        <p:spPr>
          <a:xfrm>
            <a:off x="676350" y="1594624"/>
            <a:ext cx="7861500" cy="36984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chemeClr val="dk1"/>
              </a:buClr>
              <a:buSzPts val="1100"/>
              <a:buFont typeface="Arial"/>
              <a:buNone/>
            </a:pPr>
            <a:r>
              <a:rPr lang="ko-KR" sz="1600">
                <a:solidFill>
                  <a:schemeClr val="dk1"/>
                </a:solidFill>
              </a:rPr>
              <a:t>이 공식을 함수로 컴퓨터 프로그램을 작성하려고 한다고 가정해 봅니다.</a:t>
            </a:r>
            <a:endParaRPr sz="1600">
              <a:solidFill>
                <a:schemeClr val="dk1"/>
              </a:solidFill>
            </a:endParaRPr>
          </a:p>
          <a:p>
            <a:pPr marL="0" marR="0" lvl="0" indent="0" algn="l" rtl="0">
              <a:lnSpc>
                <a:spcPct val="150000"/>
              </a:lnSpc>
              <a:spcBef>
                <a:spcPts val="0"/>
              </a:spcBef>
              <a:spcAft>
                <a:spcPts val="0"/>
              </a:spcAft>
              <a:buClr>
                <a:schemeClr val="dk1"/>
              </a:buClr>
              <a:buSzPts val="1100"/>
              <a:buFont typeface="Arial"/>
              <a:buNone/>
            </a:pPr>
            <a:r>
              <a:rPr lang="ko-KR" sz="1600">
                <a:solidFill>
                  <a:schemeClr val="dk1"/>
                </a:solidFill>
              </a:rPr>
              <a:t>전통적인 소프트웨어 개발에서는이 관계를 함수를 사용하여 모든 프로그래밍 언어로 쉽게 구현할 수 있습니다.</a:t>
            </a:r>
            <a:endParaRPr sz="1600">
              <a:solidFill>
                <a:schemeClr val="dk1"/>
              </a:solidFill>
            </a:endParaRPr>
          </a:p>
          <a:p>
            <a:pPr marL="0" marR="0" lvl="0" indent="0" algn="l" rtl="0">
              <a:lnSpc>
                <a:spcPct val="150000"/>
              </a:lnSpc>
              <a:spcBef>
                <a:spcPts val="0"/>
              </a:spcBef>
              <a:spcAft>
                <a:spcPts val="0"/>
              </a:spcAft>
              <a:buNone/>
            </a:pPr>
            <a:endParaRPr sz="1600">
              <a:solidFill>
                <a:schemeClr val="dk1"/>
              </a:solidFill>
            </a:endParaRPr>
          </a:p>
        </p:txBody>
      </p:sp>
      <p:pic>
        <p:nvPicPr>
          <p:cNvPr id="400" name="Google Shape;400;p46"/>
          <p:cNvPicPr preferRelativeResize="0"/>
          <p:nvPr/>
        </p:nvPicPr>
        <p:blipFill>
          <a:blip r:embed="rId5">
            <a:alphaModFix/>
          </a:blip>
          <a:stretch>
            <a:fillRect/>
          </a:stretch>
        </p:blipFill>
        <p:spPr>
          <a:xfrm>
            <a:off x="1600200" y="2770050"/>
            <a:ext cx="5943600" cy="2857500"/>
          </a:xfrm>
          <a:prstGeom prst="rect">
            <a:avLst/>
          </a:prstGeom>
          <a:noFill/>
          <a:ln w="12700" cap="flat" cmpd="sng">
            <a:solidFill>
              <a:srgbClr val="000000"/>
            </a:solidFill>
            <a:prstDash val="solid"/>
            <a:miter lim="8000"/>
            <a:headEnd type="none" w="sm" len="sm"/>
            <a:tailEnd type="none" w="sm" len="sm"/>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4"/>
        <p:cNvGrpSpPr/>
        <p:nvPr/>
      </p:nvGrpSpPr>
      <p:grpSpPr>
        <a:xfrm>
          <a:off x="0" y="0"/>
          <a:ext cx="0" cy="0"/>
          <a:chOff x="0" y="0"/>
          <a:chExt cx="0" cy="0"/>
        </a:xfrm>
      </p:grpSpPr>
      <p:sp>
        <p:nvSpPr>
          <p:cNvPr id="405" name="Google Shape;405;p47"/>
          <p:cNvSpPr/>
          <p:nvPr/>
        </p:nvSpPr>
        <p:spPr>
          <a:xfrm>
            <a:off x="6425450" y="492525"/>
            <a:ext cx="2355900" cy="554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머신러닝 이해하기</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406" name="Google Shape;406;p47"/>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23</a:t>
            </a:fld>
            <a:endParaRPr/>
          </a:p>
        </p:txBody>
      </p:sp>
      <p:pic>
        <p:nvPicPr>
          <p:cNvPr id="407" name="Google Shape;407;p47"/>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408" name="Google Shape;408;p47"/>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2</a:t>
            </a:r>
            <a:endParaRPr sz="3000" b="1">
              <a:solidFill>
                <a:schemeClr val="lt1"/>
              </a:solidFill>
              <a:latin typeface="Arial"/>
              <a:ea typeface="Arial"/>
              <a:cs typeface="Arial"/>
              <a:sym typeface="Arial"/>
            </a:endParaRPr>
          </a:p>
        </p:txBody>
      </p:sp>
      <p:sp>
        <p:nvSpPr>
          <p:cNvPr id="409" name="Google Shape;409;p47"/>
          <p:cNvSpPr/>
          <p:nvPr/>
        </p:nvSpPr>
        <p:spPr>
          <a:xfrm>
            <a:off x="676350" y="1594624"/>
            <a:ext cx="7861500" cy="36984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endParaRPr sz="1600">
              <a:solidFill>
                <a:schemeClr val="dk1"/>
              </a:solidFill>
            </a:endParaRPr>
          </a:p>
          <a:p>
            <a:pPr marL="0" marR="0" lvl="0" indent="0" algn="l" rtl="0">
              <a:lnSpc>
                <a:spcPct val="150000"/>
              </a:lnSpc>
              <a:spcBef>
                <a:spcPts val="0"/>
              </a:spcBef>
              <a:spcAft>
                <a:spcPts val="0"/>
              </a:spcAft>
              <a:buNone/>
            </a:pPr>
            <a:r>
              <a:rPr lang="ko-KR" sz="1600">
                <a:solidFill>
                  <a:schemeClr val="dk1"/>
                </a:solidFill>
              </a:rPr>
              <a:t>Python을 사용하는 경우.</a:t>
            </a:r>
            <a:endParaRPr sz="1600">
              <a:solidFill>
                <a:schemeClr val="dk1"/>
              </a:solidFill>
            </a:endParaRPr>
          </a:p>
        </p:txBody>
      </p:sp>
      <p:pic>
        <p:nvPicPr>
          <p:cNvPr id="410" name="Google Shape;410;p47"/>
          <p:cNvPicPr preferRelativeResize="0"/>
          <p:nvPr/>
        </p:nvPicPr>
        <p:blipFill>
          <a:blip r:embed="rId5">
            <a:alphaModFix/>
          </a:blip>
          <a:stretch>
            <a:fillRect/>
          </a:stretch>
        </p:blipFill>
        <p:spPr>
          <a:xfrm>
            <a:off x="1600200" y="2770038"/>
            <a:ext cx="5943600" cy="2828925"/>
          </a:xfrm>
          <a:prstGeom prst="rect">
            <a:avLst/>
          </a:prstGeom>
          <a:noFill/>
          <a:ln w="12700" cap="flat" cmpd="sng">
            <a:solidFill>
              <a:srgbClr val="000000"/>
            </a:solidFill>
            <a:prstDash val="solid"/>
            <a:miter lim="8000"/>
            <a:headEnd type="none" w="sm" len="sm"/>
            <a:tailEnd type="none" w="sm" len="sm"/>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4"/>
        <p:cNvGrpSpPr/>
        <p:nvPr/>
      </p:nvGrpSpPr>
      <p:grpSpPr>
        <a:xfrm>
          <a:off x="0" y="0"/>
          <a:ext cx="0" cy="0"/>
          <a:chOff x="0" y="0"/>
          <a:chExt cx="0" cy="0"/>
        </a:xfrm>
      </p:grpSpPr>
      <p:sp>
        <p:nvSpPr>
          <p:cNvPr id="415" name="Google Shape;415;p48"/>
          <p:cNvSpPr/>
          <p:nvPr/>
        </p:nvSpPr>
        <p:spPr>
          <a:xfrm>
            <a:off x="6425450" y="492525"/>
            <a:ext cx="2355900" cy="554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머신러닝 이해하기</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416" name="Google Shape;416;p48"/>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24</a:t>
            </a:fld>
            <a:endParaRPr/>
          </a:p>
        </p:txBody>
      </p:sp>
      <p:pic>
        <p:nvPicPr>
          <p:cNvPr id="417" name="Google Shape;417;p48"/>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418" name="Google Shape;418;p48"/>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2</a:t>
            </a:r>
            <a:endParaRPr sz="3000" b="1">
              <a:solidFill>
                <a:schemeClr val="lt1"/>
              </a:solidFill>
              <a:latin typeface="Arial"/>
              <a:ea typeface="Arial"/>
              <a:cs typeface="Arial"/>
              <a:sym typeface="Arial"/>
            </a:endParaRPr>
          </a:p>
        </p:txBody>
      </p:sp>
      <p:sp>
        <p:nvSpPr>
          <p:cNvPr id="419" name="Google Shape;419;p48"/>
          <p:cNvSpPr/>
          <p:nvPr/>
        </p:nvSpPr>
        <p:spPr>
          <a:xfrm>
            <a:off x="705475" y="1579799"/>
            <a:ext cx="7861500" cy="36984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SzPts val="1100"/>
              <a:buNone/>
            </a:pPr>
            <a:endParaRPr sz="1600">
              <a:solidFill>
                <a:schemeClr val="dk1"/>
              </a:solidFill>
            </a:endParaRPr>
          </a:p>
          <a:p>
            <a:pPr marL="0" marR="0" lvl="0" indent="0" algn="l" rtl="0">
              <a:lnSpc>
                <a:spcPct val="150000"/>
              </a:lnSpc>
              <a:spcBef>
                <a:spcPts val="0"/>
              </a:spcBef>
              <a:spcAft>
                <a:spcPts val="0"/>
              </a:spcAft>
              <a:buClr>
                <a:schemeClr val="dk1"/>
              </a:buClr>
              <a:buSzPts val="1100"/>
              <a:buFont typeface="Arial"/>
              <a:buNone/>
            </a:pPr>
            <a:r>
              <a:rPr lang="ko-KR" sz="1600">
                <a:solidFill>
                  <a:schemeClr val="dk1"/>
                </a:solidFill>
              </a:rPr>
              <a:t>함수는 입력값 C를 받음 -&gt; 알고리즘을 사용하여 출력 값 F를 계산 -&gt; F값을 출력 </a:t>
            </a:r>
            <a:endParaRPr sz="1600">
              <a:solidFill>
                <a:schemeClr val="dk1"/>
              </a:solidFill>
            </a:endParaRPr>
          </a:p>
          <a:p>
            <a:pPr marL="0" marR="0" lvl="0" indent="0" algn="l" rtl="0">
              <a:lnSpc>
                <a:spcPct val="150000"/>
              </a:lnSpc>
              <a:spcBef>
                <a:spcPts val="0"/>
              </a:spcBef>
              <a:spcAft>
                <a:spcPts val="0"/>
              </a:spcAft>
              <a:buNone/>
            </a:pPr>
            <a:endParaRPr sz="1600">
              <a:solidFill>
                <a:schemeClr val="dk1"/>
              </a:solidFill>
            </a:endParaRPr>
          </a:p>
        </p:txBody>
      </p:sp>
      <p:pic>
        <p:nvPicPr>
          <p:cNvPr id="420" name="Google Shape;420;p48"/>
          <p:cNvPicPr preferRelativeResize="0"/>
          <p:nvPr/>
        </p:nvPicPr>
        <p:blipFill>
          <a:blip r:embed="rId5">
            <a:alphaModFix/>
          </a:blip>
          <a:stretch>
            <a:fillRect/>
          </a:stretch>
        </p:blipFill>
        <p:spPr>
          <a:xfrm>
            <a:off x="1600200" y="2770050"/>
            <a:ext cx="5943600" cy="2867025"/>
          </a:xfrm>
          <a:prstGeom prst="rect">
            <a:avLst/>
          </a:prstGeom>
          <a:noFill/>
          <a:ln w="12700" cap="flat" cmpd="sng">
            <a:solidFill>
              <a:srgbClr val="000000"/>
            </a:solidFill>
            <a:prstDash val="solid"/>
            <a:miter lim="8000"/>
            <a:headEnd type="none" w="sm" len="sm"/>
            <a:tailEnd type="none" w="sm" len="sm"/>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4"/>
        <p:cNvGrpSpPr/>
        <p:nvPr/>
      </p:nvGrpSpPr>
      <p:grpSpPr>
        <a:xfrm>
          <a:off x="0" y="0"/>
          <a:ext cx="0" cy="0"/>
          <a:chOff x="0" y="0"/>
          <a:chExt cx="0" cy="0"/>
        </a:xfrm>
      </p:grpSpPr>
      <p:sp>
        <p:nvSpPr>
          <p:cNvPr id="425" name="Google Shape;425;p49"/>
          <p:cNvSpPr/>
          <p:nvPr/>
        </p:nvSpPr>
        <p:spPr>
          <a:xfrm>
            <a:off x="6425450" y="492525"/>
            <a:ext cx="2355900" cy="554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머신러닝 이해하기</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426" name="Google Shape;426;p49"/>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25</a:t>
            </a:fld>
            <a:endParaRPr/>
          </a:p>
        </p:txBody>
      </p:sp>
      <p:pic>
        <p:nvPicPr>
          <p:cNvPr id="427" name="Google Shape;427;p49"/>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428" name="Google Shape;428;p49"/>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2</a:t>
            </a:r>
            <a:endParaRPr sz="3000" b="1">
              <a:solidFill>
                <a:schemeClr val="lt1"/>
              </a:solidFill>
              <a:latin typeface="Arial"/>
              <a:ea typeface="Arial"/>
              <a:cs typeface="Arial"/>
              <a:sym typeface="Arial"/>
            </a:endParaRPr>
          </a:p>
        </p:txBody>
      </p:sp>
      <p:sp>
        <p:nvSpPr>
          <p:cNvPr id="429" name="Google Shape;429;p49"/>
          <p:cNvSpPr/>
          <p:nvPr/>
        </p:nvSpPr>
        <p:spPr>
          <a:xfrm>
            <a:off x="705475" y="1579799"/>
            <a:ext cx="7861500" cy="36984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SzPts val="1100"/>
              <a:buNone/>
            </a:pPr>
            <a:endParaRPr sz="1600">
              <a:solidFill>
                <a:schemeClr val="dk1"/>
              </a:solidFill>
            </a:endParaRPr>
          </a:p>
          <a:p>
            <a:pPr marL="0" marR="0" lvl="0" indent="0" algn="l" rtl="0">
              <a:lnSpc>
                <a:spcPct val="150000"/>
              </a:lnSpc>
              <a:spcBef>
                <a:spcPts val="0"/>
              </a:spcBef>
              <a:spcAft>
                <a:spcPts val="0"/>
              </a:spcAft>
              <a:buSzPts val="1100"/>
              <a:buNone/>
            </a:pPr>
            <a:r>
              <a:rPr lang="ko-KR" sz="1600">
                <a:solidFill>
                  <a:schemeClr val="dk1"/>
                </a:solidFill>
              </a:rPr>
              <a:t>머신러닝은 입력값과 출력값은 있지만 알고리즘이 없습니다.</a:t>
            </a:r>
            <a:endParaRPr sz="1600">
              <a:solidFill>
                <a:schemeClr val="dk1"/>
              </a:solidFill>
            </a:endParaRPr>
          </a:p>
          <a:p>
            <a:pPr marL="0" marR="0" lvl="0" indent="0" algn="l" rtl="0">
              <a:lnSpc>
                <a:spcPct val="150000"/>
              </a:lnSpc>
              <a:spcBef>
                <a:spcPts val="0"/>
              </a:spcBef>
              <a:spcAft>
                <a:spcPts val="0"/>
              </a:spcAft>
              <a:buNone/>
            </a:pPr>
            <a:endParaRPr sz="1600">
              <a:solidFill>
                <a:schemeClr val="dk1"/>
              </a:solidFill>
            </a:endParaRPr>
          </a:p>
        </p:txBody>
      </p:sp>
      <p:pic>
        <p:nvPicPr>
          <p:cNvPr id="430" name="Google Shape;430;p49"/>
          <p:cNvPicPr preferRelativeResize="0"/>
          <p:nvPr/>
        </p:nvPicPr>
        <p:blipFill>
          <a:blip r:embed="rId5">
            <a:alphaModFix/>
          </a:blip>
          <a:stretch>
            <a:fillRect/>
          </a:stretch>
        </p:blipFill>
        <p:spPr>
          <a:xfrm>
            <a:off x="1600200" y="2770050"/>
            <a:ext cx="5943600" cy="3000375"/>
          </a:xfrm>
          <a:prstGeom prst="rect">
            <a:avLst/>
          </a:prstGeom>
          <a:noFill/>
          <a:ln w="12700" cap="flat" cmpd="sng">
            <a:solidFill>
              <a:srgbClr val="000000"/>
            </a:solidFill>
            <a:prstDash val="solid"/>
            <a:miter lim="8000"/>
            <a:headEnd type="none" w="sm" len="sm"/>
            <a:tailEnd type="none" w="sm" len="sm"/>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4"/>
        <p:cNvGrpSpPr/>
        <p:nvPr/>
      </p:nvGrpSpPr>
      <p:grpSpPr>
        <a:xfrm>
          <a:off x="0" y="0"/>
          <a:ext cx="0" cy="0"/>
          <a:chOff x="0" y="0"/>
          <a:chExt cx="0" cy="0"/>
        </a:xfrm>
      </p:grpSpPr>
      <p:sp>
        <p:nvSpPr>
          <p:cNvPr id="435" name="Google Shape;435;p50"/>
          <p:cNvSpPr/>
          <p:nvPr/>
        </p:nvSpPr>
        <p:spPr>
          <a:xfrm>
            <a:off x="6425450" y="492525"/>
            <a:ext cx="2355900" cy="554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머신러닝 이해하기</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436" name="Google Shape;436;p50"/>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26</a:t>
            </a:fld>
            <a:endParaRPr/>
          </a:p>
        </p:txBody>
      </p:sp>
      <p:pic>
        <p:nvPicPr>
          <p:cNvPr id="437" name="Google Shape;437;p50"/>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438" name="Google Shape;438;p50"/>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2</a:t>
            </a:r>
            <a:endParaRPr sz="3000" b="1">
              <a:solidFill>
                <a:schemeClr val="lt1"/>
              </a:solidFill>
              <a:latin typeface="Arial"/>
              <a:ea typeface="Arial"/>
              <a:cs typeface="Arial"/>
              <a:sym typeface="Arial"/>
            </a:endParaRPr>
          </a:p>
        </p:txBody>
      </p:sp>
      <p:sp>
        <p:nvSpPr>
          <p:cNvPr id="439" name="Google Shape;439;p50"/>
          <p:cNvSpPr/>
          <p:nvPr/>
        </p:nvSpPr>
        <p:spPr>
          <a:xfrm>
            <a:off x="705475" y="1579799"/>
            <a:ext cx="7861500" cy="36984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chemeClr val="dk1"/>
              </a:buClr>
              <a:buSzPts val="1100"/>
              <a:buFont typeface="Arial"/>
              <a:buNone/>
            </a:pPr>
            <a:r>
              <a:rPr lang="ko-KR" sz="1600">
                <a:solidFill>
                  <a:schemeClr val="dk1"/>
                </a:solidFill>
              </a:rPr>
              <a:t>머신러닝은 이러 입력과 출력 간의 관계를 학습하는 신경망(neural network)을 사용함. 신경망은 사전 정의 된 수학(predefined Math) 및 내부 변수(internal variables)로 구성된 계층들(layers)의 스택(stacks)으로 생각할 수 있슴.</a:t>
            </a:r>
            <a:endParaRPr sz="1600">
              <a:solidFill>
                <a:schemeClr val="dk1"/>
              </a:solidFill>
            </a:endParaRPr>
          </a:p>
          <a:p>
            <a:pPr marL="0" marR="0" lvl="0" indent="0" algn="l" rtl="0">
              <a:lnSpc>
                <a:spcPct val="150000"/>
              </a:lnSpc>
              <a:spcBef>
                <a:spcPts val="0"/>
              </a:spcBef>
              <a:spcAft>
                <a:spcPts val="0"/>
              </a:spcAft>
              <a:buNone/>
            </a:pPr>
            <a:endParaRPr sz="1600">
              <a:solidFill>
                <a:schemeClr val="dk1"/>
              </a:solidFill>
            </a:endParaRPr>
          </a:p>
        </p:txBody>
      </p:sp>
      <p:pic>
        <p:nvPicPr>
          <p:cNvPr id="440" name="Google Shape;440;p50"/>
          <p:cNvPicPr preferRelativeResize="0"/>
          <p:nvPr/>
        </p:nvPicPr>
        <p:blipFill>
          <a:blip r:embed="rId5">
            <a:alphaModFix/>
          </a:blip>
          <a:stretch>
            <a:fillRect/>
          </a:stretch>
        </p:blipFill>
        <p:spPr>
          <a:xfrm>
            <a:off x="1600200" y="2770050"/>
            <a:ext cx="5943600" cy="2962275"/>
          </a:xfrm>
          <a:prstGeom prst="rect">
            <a:avLst/>
          </a:prstGeom>
          <a:noFill/>
          <a:ln w="12700" cap="flat" cmpd="sng">
            <a:solidFill>
              <a:srgbClr val="000000"/>
            </a:solidFill>
            <a:prstDash val="solid"/>
            <a:miter lim="8000"/>
            <a:headEnd type="none" w="sm" len="sm"/>
            <a:tailEnd type="none" w="sm" len="sm"/>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4"/>
        <p:cNvGrpSpPr/>
        <p:nvPr/>
      </p:nvGrpSpPr>
      <p:grpSpPr>
        <a:xfrm>
          <a:off x="0" y="0"/>
          <a:ext cx="0" cy="0"/>
          <a:chOff x="0" y="0"/>
          <a:chExt cx="0" cy="0"/>
        </a:xfrm>
      </p:grpSpPr>
      <p:sp>
        <p:nvSpPr>
          <p:cNvPr id="445" name="Google Shape;445;p51"/>
          <p:cNvSpPr/>
          <p:nvPr/>
        </p:nvSpPr>
        <p:spPr>
          <a:xfrm>
            <a:off x="6425450" y="492525"/>
            <a:ext cx="2355900" cy="554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머신러닝 이해하기</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446" name="Google Shape;446;p51"/>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27</a:t>
            </a:fld>
            <a:endParaRPr/>
          </a:p>
        </p:txBody>
      </p:sp>
      <p:pic>
        <p:nvPicPr>
          <p:cNvPr id="447" name="Google Shape;447;p51"/>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448" name="Google Shape;448;p51"/>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2</a:t>
            </a:r>
            <a:endParaRPr sz="3000" b="1">
              <a:solidFill>
                <a:schemeClr val="lt1"/>
              </a:solidFill>
              <a:latin typeface="Arial"/>
              <a:ea typeface="Arial"/>
              <a:cs typeface="Arial"/>
              <a:sym typeface="Arial"/>
            </a:endParaRPr>
          </a:p>
        </p:txBody>
      </p:sp>
      <p:sp>
        <p:nvSpPr>
          <p:cNvPr id="449" name="Google Shape;449;p51"/>
          <p:cNvSpPr/>
          <p:nvPr/>
        </p:nvSpPr>
        <p:spPr>
          <a:xfrm>
            <a:off x="705475" y="1579800"/>
            <a:ext cx="7861500" cy="1575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endParaRPr sz="1600">
              <a:solidFill>
                <a:schemeClr val="dk1"/>
              </a:solidFill>
            </a:endParaRPr>
          </a:p>
          <a:p>
            <a:pPr marL="0" marR="0" lvl="0" indent="0" algn="l" rtl="0">
              <a:lnSpc>
                <a:spcPct val="150000"/>
              </a:lnSpc>
              <a:spcBef>
                <a:spcPts val="0"/>
              </a:spcBef>
              <a:spcAft>
                <a:spcPts val="0"/>
              </a:spcAft>
              <a:buNone/>
            </a:pPr>
            <a:r>
              <a:rPr lang="ko-KR" sz="1600">
                <a:solidFill>
                  <a:schemeClr val="dk1"/>
                </a:solidFill>
              </a:rPr>
              <a:t>입력 값은 신경망에 공급되고 레이어(layer) 스택(stack)을 따라 이동.</a:t>
            </a:r>
            <a:endParaRPr sz="1600">
              <a:solidFill>
                <a:schemeClr val="dk1"/>
              </a:solidFill>
            </a:endParaRPr>
          </a:p>
        </p:txBody>
      </p:sp>
      <p:pic>
        <p:nvPicPr>
          <p:cNvPr id="450" name="Google Shape;450;p51"/>
          <p:cNvPicPr preferRelativeResize="0"/>
          <p:nvPr/>
        </p:nvPicPr>
        <p:blipFill>
          <a:blip r:embed="rId5">
            <a:alphaModFix/>
          </a:blip>
          <a:stretch>
            <a:fillRect/>
          </a:stretch>
        </p:blipFill>
        <p:spPr>
          <a:xfrm>
            <a:off x="1600200" y="2770050"/>
            <a:ext cx="5943600" cy="3000375"/>
          </a:xfrm>
          <a:prstGeom prst="rect">
            <a:avLst/>
          </a:prstGeom>
          <a:noFill/>
          <a:ln w="12700" cap="flat" cmpd="sng">
            <a:solidFill>
              <a:srgbClr val="000000"/>
            </a:solidFill>
            <a:prstDash val="solid"/>
            <a:miter lim="8000"/>
            <a:headEnd type="none" w="sm" len="sm"/>
            <a:tailEnd type="none" w="sm" len="sm"/>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4"/>
        <p:cNvGrpSpPr/>
        <p:nvPr/>
      </p:nvGrpSpPr>
      <p:grpSpPr>
        <a:xfrm>
          <a:off x="0" y="0"/>
          <a:ext cx="0" cy="0"/>
          <a:chOff x="0" y="0"/>
          <a:chExt cx="0" cy="0"/>
        </a:xfrm>
      </p:grpSpPr>
      <p:sp>
        <p:nvSpPr>
          <p:cNvPr id="455" name="Google Shape;455;p52"/>
          <p:cNvSpPr/>
          <p:nvPr/>
        </p:nvSpPr>
        <p:spPr>
          <a:xfrm>
            <a:off x="6425450" y="492525"/>
            <a:ext cx="2355900" cy="554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머신러닝 이해하기</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456" name="Google Shape;456;p52"/>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28</a:t>
            </a:fld>
            <a:endParaRPr/>
          </a:p>
        </p:txBody>
      </p:sp>
      <p:pic>
        <p:nvPicPr>
          <p:cNvPr id="457" name="Google Shape;457;p52"/>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458" name="Google Shape;458;p52"/>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2</a:t>
            </a:r>
            <a:endParaRPr sz="3000" b="1">
              <a:solidFill>
                <a:schemeClr val="lt1"/>
              </a:solidFill>
              <a:latin typeface="Arial"/>
              <a:ea typeface="Arial"/>
              <a:cs typeface="Arial"/>
              <a:sym typeface="Arial"/>
            </a:endParaRPr>
          </a:p>
        </p:txBody>
      </p:sp>
      <p:sp>
        <p:nvSpPr>
          <p:cNvPr id="459" name="Google Shape;459;p52"/>
          <p:cNvSpPr/>
          <p:nvPr/>
        </p:nvSpPr>
        <p:spPr>
          <a:xfrm>
            <a:off x="705475" y="1579800"/>
            <a:ext cx="7861500" cy="1575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endParaRPr sz="1600">
              <a:solidFill>
                <a:schemeClr val="dk1"/>
              </a:solidFill>
            </a:endParaRPr>
          </a:p>
          <a:p>
            <a:pPr marL="0" marR="0" lvl="0" indent="0" algn="l" rtl="0">
              <a:lnSpc>
                <a:spcPct val="150000"/>
              </a:lnSpc>
              <a:spcBef>
                <a:spcPts val="0"/>
              </a:spcBef>
              <a:spcAft>
                <a:spcPts val="0"/>
              </a:spcAft>
              <a:buNone/>
            </a:pPr>
            <a:r>
              <a:rPr lang="ko-KR" sz="1600">
                <a:solidFill>
                  <a:schemeClr val="dk1"/>
                </a:solidFill>
              </a:rPr>
              <a:t>수학(Math)과 내부 변수(internal variables)가 적용되고 결과값 출력이 생성.</a:t>
            </a:r>
            <a:endParaRPr sz="1600">
              <a:solidFill>
                <a:schemeClr val="dk1"/>
              </a:solidFill>
            </a:endParaRPr>
          </a:p>
        </p:txBody>
      </p:sp>
      <p:pic>
        <p:nvPicPr>
          <p:cNvPr id="460" name="Google Shape;460;p52"/>
          <p:cNvPicPr preferRelativeResize="0"/>
          <p:nvPr/>
        </p:nvPicPr>
        <p:blipFill>
          <a:blip r:embed="rId5">
            <a:alphaModFix/>
          </a:blip>
          <a:stretch>
            <a:fillRect/>
          </a:stretch>
        </p:blipFill>
        <p:spPr>
          <a:xfrm>
            <a:off x="1600200" y="2770050"/>
            <a:ext cx="5943600" cy="2943225"/>
          </a:xfrm>
          <a:prstGeom prst="rect">
            <a:avLst/>
          </a:prstGeom>
          <a:noFill/>
          <a:ln w="12700" cap="flat" cmpd="sng">
            <a:solidFill>
              <a:srgbClr val="000000"/>
            </a:solidFill>
            <a:prstDash val="solid"/>
            <a:miter lim="8000"/>
            <a:headEnd type="none" w="sm" len="sm"/>
            <a:tailEnd type="none" w="sm" len="sm"/>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4"/>
        <p:cNvGrpSpPr/>
        <p:nvPr/>
      </p:nvGrpSpPr>
      <p:grpSpPr>
        <a:xfrm>
          <a:off x="0" y="0"/>
          <a:ext cx="0" cy="0"/>
          <a:chOff x="0" y="0"/>
          <a:chExt cx="0" cy="0"/>
        </a:xfrm>
      </p:grpSpPr>
      <p:sp>
        <p:nvSpPr>
          <p:cNvPr id="465" name="Google Shape;465;p53"/>
          <p:cNvSpPr/>
          <p:nvPr/>
        </p:nvSpPr>
        <p:spPr>
          <a:xfrm>
            <a:off x="6425450" y="492525"/>
            <a:ext cx="2355900" cy="554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머신러닝 이해하기</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466" name="Google Shape;466;p53"/>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29</a:t>
            </a:fld>
            <a:endParaRPr/>
          </a:p>
        </p:txBody>
      </p:sp>
      <p:pic>
        <p:nvPicPr>
          <p:cNvPr id="467" name="Google Shape;467;p53"/>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468" name="Google Shape;468;p53"/>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2</a:t>
            </a:r>
            <a:endParaRPr sz="3000" b="1">
              <a:solidFill>
                <a:schemeClr val="lt1"/>
              </a:solidFill>
              <a:latin typeface="Arial"/>
              <a:ea typeface="Arial"/>
              <a:cs typeface="Arial"/>
              <a:sym typeface="Arial"/>
            </a:endParaRPr>
          </a:p>
        </p:txBody>
      </p:sp>
      <p:sp>
        <p:nvSpPr>
          <p:cNvPr id="469" name="Google Shape;469;p53"/>
          <p:cNvSpPr/>
          <p:nvPr/>
        </p:nvSpPr>
        <p:spPr>
          <a:xfrm>
            <a:off x="705475" y="1579800"/>
            <a:ext cx="7861500" cy="1575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1600">
                <a:solidFill>
                  <a:schemeClr val="dk1"/>
                </a:solidFill>
              </a:rPr>
              <a:t>학습(training) - 뉴럴 네트워크(neural network)가 입력과 출력 사이의 올바른 관계를 알기 위해서는 훈련시켜야 합니다. 반복적으로 네트워크가 입력을 출력에 매핑(mapping) 시키도록함으로써 신경 네트워크를 훈련시킵니다.</a:t>
            </a:r>
            <a:endParaRPr sz="1600">
              <a:solidFill>
                <a:schemeClr val="dk1"/>
              </a:solidFill>
            </a:endParaRPr>
          </a:p>
        </p:txBody>
      </p:sp>
      <p:pic>
        <p:nvPicPr>
          <p:cNvPr id="470" name="Google Shape;470;p53"/>
          <p:cNvPicPr preferRelativeResize="0"/>
          <p:nvPr/>
        </p:nvPicPr>
        <p:blipFill>
          <a:blip r:embed="rId5">
            <a:alphaModFix/>
          </a:blip>
          <a:stretch>
            <a:fillRect/>
          </a:stretch>
        </p:blipFill>
        <p:spPr>
          <a:xfrm>
            <a:off x="1600200" y="2770050"/>
            <a:ext cx="5943600" cy="3019425"/>
          </a:xfrm>
          <a:prstGeom prst="rect">
            <a:avLst/>
          </a:prstGeom>
          <a:noFill/>
          <a:ln w="12700" cap="flat" cmpd="sng">
            <a:solidFill>
              <a:srgbClr val="000000"/>
            </a:solidFill>
            <a:prstDash val="solid"/>
            <a:miter lim="8000"/>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8"/>
        <p:cNvGrpSpPr/>
        <p:nvPr/>
      </p:nvGrpSpPr>
      <p:grpSpPr>
        <a:xfrm>
          <a:off x="0" y="0"/>
          <a:ext cx="0" cy="0"/>
          <a:chOff x="0" y="0"/>
          <a:chExt cx="0" cy="0"/>
        </a:xfrm>
      </p:grpSpPr>
      <p:pic>
        <p:nvPicPr>
          <p:cNvPr id="209" name="Google Shape;209;p27"/>
          <p:cNvPicPr preferRelativeResize="0"/>
          <p:nvPr/>
        </p:nvPicPr>
        <p:blipFill rotWithShape="1">
          <a:blip r:embed="rId4">
            <a:alphaModFix/>
          </a:blip>
          <a:srcRect/>
          <a:stretch/>
        </p:blipFill>
        <p:spPr>
          <a:xfrm>
            <a:off x="6748429" y="496111"/>
            <a:ext cx="1892301" cy="457200"/>
          </a:xfrm>
          <a:prstGeom prst="rect">
            <a:avLst/>
          </a:prstGeom>
          <a:noFill/>
          <a:ln>
            <a:noFill/>
          </a:ln>
        </p:spPr>
      </p:pic>
      <p:sp>
        <p:nvSpPr>
          <p:cNvPr id="210" name="Google Shape;210;p27"/>
          <p:cNvSpPr/>
          <p:nvPr/>
        </p:nvSpPr>
        <p:spPr>
          <a:xfrm>
            <a:off x="969555" y="3652900"/>
            <a:ext cx="1798500" cy="323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500" b="1">
                <a:solidFill>
                  <a:srgbClr val="2AB9C7"/>
                </a:solidFill>
              </a:rPr>
              <a:t>요약(Recap)</a:t>
            </a:r>
            <a:endParaRPr sz="1500" b="1">
              <a:solidFill>
                <a:srgbClr val="2AB9C7"/>
              </a:solidFill>
              <a:latin typeface="Arial"/>
              <a:ea typeface="Arial"/>
              <a:cs typeface="Arial"/>
              <a:sym typeface="Arial"/>
            </a:endParaRPr>
          </a:p>
        </p:txBody>
      </p:sp>
      <p:sp>
        <p:nvSpPr>
          <p:cNvPr id="211" name="Google Shape;211;p27"/>
          <p:cNvSpPr/>
          <p:nvPr/>
        </p:nvSpPr>
        <p:spPr>
          <a:xfrm>
            <a:off x="3737625" y="3652900"/>
            <a:ext cx="2216100" cy="323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500" b="1">
                <a:solidFill>
                  <a:srgbClr val="2AB9C7"/>
                </a:solidFill>
              </a:rPr>
              <a:t>Dense 레이어(Layers)</a:t>
            </a:r>
            <a:endParaRPr sz="1500" b="1">
              <a:solidFill>
                <a:srgbClr val="2AB9C7"/>
              </a:solidFill>
              <a:latin typeface="Arial"/>
              <a:ea typeface="Arial"/>
              <a:cs typeface="Arial"/>
              <a:sym typeface="Arial"/>
            </a:endParaRPr>
          </a:p>
        </p:txBody>
      </p:sp>
      <p:pic>
        <p:nvPicPr>
          <p:cNvPr id="212" name="Google Shape;212;p27"/>
          <p:cNvPicPr preferRelativeResize="0"/>
          <p:nvPr/>
        </p:nvPicPr>
        <p:blipFill rotWithShape="1">
          <a:blip r:embed="rId5">
            <a:alphaModFix/>
          </a:blip>
          <a:srcRect/>
          <a:stretch/>
        </p:blipFill>
        <p:spPr>
          <a:xfrm>
            <a:off x="964429" y="2763895"/>
            <a:ext cx="889000" cy="889000"/>
          </a:xfrm>
          <a:prstGeom prst="rect">
            <a:avLst/>
          </a:prstGeom>
          <a:noFill/>
          <a:ln>
            <a:noFill/>
          </a:ln>
        </p:spPr>
      </p:pic>
      <p:pic>
        <p:nvPicPr>
          <p:cNvPr id="213" name="Google Shape;213;p27"/>
          <p:cNvPicPr preferRelativeResize="0"/>
          <p:nvPr/>
        </p:nvPicPr>
        <p:blipFill rotWithShape="1">
          <a:blip r:embed="rId5">
            <a:alphaModFix/>
          </a:blip>
          <a:srcRect/>
          <a:stretch/>
        </p:blipFill>
        <p:spPr>
          <a:xfrm>
            <a:off x="6621376" y="2763895"/>
            <a:ext cx="889000" cy="889000"/>
          </a:xfrm>
          <a:prstGeom prst="rect">
            <a:avLst/>
          </a:prstGeom>
          <a:noFill/>
          <a:ln>
            <a:noFill/>
          </a:ln>
        </p:spPr>
      </p:pic>
      <p:pic>
        <p:nvPicPr>
          <p:cNvPr id="214" name="Google Shape;214;p27"/>
          <p:cNvPicPr preferRelativeResize="0"/>
          <p:nvPr/>
        </p:nvPicPr>
        <p:blipFill rotWithShape="1">
          <a:blip r:embed="rId5">
            <a:alphaModFix/>
          </a:blip>
          <a:srcRect/>
          <a:stretch/>
        </p:blipFill>
        <p:spPr>
          <a:xfrm>
            <a:off x="3737633" y="2763895"/>
            <a:ext cx="889000" cy="889000"/>
          </a:xfrm>
          <a:prstGeom prst="rect">
            <a:avLst/>
          </a:prstGeom>
          <a:noFill/>
          <a:ln>
            <a:noFill/>
          </a:ln>
        </p:spPr>
      </p:pic>
      <p:sp>
        <p:nvSpPr>
          <p:cNvPr id="215" name="Google Shape;215;p27"/>
          <p:cNvSpPr/>
          <p:nvPr/>
        </p:nvSpPr>
        <p:spPr>
          <a:xfrm>
            <a:off x="1102751" y="2919492"/>
            <a:ext cx="6207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800" b="1">
                <a:solidFill>
                  <a:schemeClr val="lt1"/>
                </a:solidFill>
                <a:latin typeface="Arial"/>
                <a:ea typeface="Arial"/>
                <a:cs typeface="Arial"/>
                <a:sym typeface="Arial"/>
              </a:rPr>
              <a:t>0</a:t>
            </a:r>
            <a:r>
              <a:rPr lang="ko-KR" sz="2800" b="1">
                <a:solidFill>
                  <a:schemeClr val="lt1"/>
                </a:solidFill>
              </a:rPr>
              <a:t>4</a:t>
            </a:r>
            <a:endParaRPr sz="2800" b="1">
              <a:solidFill>
                <a:schemeClr val="lt1"/>
              </a:solidFill>
              <a:latin typeface="Arial"/>
              <a:ea typeface="Arial"/>
              <a:cs typeface="Arial"/>
              <a:sym typeface="Arial"/>
            </a:endParaRPr>
          </a:p>
        </p:txBody>
      </p:sp>
      <p:sp>
        <p:nvSpPr>
          <p:cNvPr id="216" name="Google Shape;216;p27"/>
          <p:cNvSpPr/>
          <p:nvPr/>
        </p:nvSpPr>
        <p:spPr>
          <a:xfrm>
            <a:off x="3871791" y="2919492"/>
            <a:ext cx="6207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800" b="1">
                <a:solidFill>
                  <a:schemeClr val="lt1"/>
                </a:solidFill>
                <a:latin typeface="Arial"/>
                <a:ea typeface="Arial"/>
                <a:cs typeface="Arial"/>
                <a:sym typeface="Arial"/>
              </a:rPr>
              <a:t>0</a:t>
            </a:r>
            <a:r>
              <a:rPr lang="ko-KR" sz="2800" b="1">
                <a:solidFill>
                  <a:schemeClr val="lt1"/>
                </a:solidFill>
              </a:rPr>
              <a:t>5</a:t>
            </a:r>
            <a:endParaRPr sz="2800" b="1">
              <a:solidFill>
                <a:schemeClr val="lt1"/>
              </a:solidFill>
              <a:latin typeface="Arial"/>
              <a:ea typeface="Arial"/>
              <a:cs typeface="Arial"/>
              <a:sym typeface="Arial"/>
            </a:endParaRPr>
          </a:p>
        </p:txBody>
      </p:sp>
      <p:sp>
        <p:nvSpPr>
          <p:cNvPr id="217" name="Google Shape;217;p27"/>
          <p:cNvSpPr/>
          <p:nvPr/>
        </p:nvSpPr>
        <p:spPr>
          <a:xfrm>
            <a:off x="6755534" y="2919492"/>
            <a:ext cx="6207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800" b="1">
              <a:solidFill>
                <a:schemeClr val="lt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74"/>
        <p:cNvGrpSpPr/>
        <p:nvPr/>
      </p:nvGrpSpPr>
      <p:grpSpPr>
        <a:xfrm>
          <a:off x="0" y="0"/>
          <a:ext cx="0" cy="0"/>
          <a:chOff x="0" y="0"/>
          <a:chExt cx="0" cy="0"/>
        </a:xfrm>
      </p:grpSpPr>
      <p:sp>
        <p:nvSpPr>
          <p:cNvPr id="475" name="Google Shape;475;p54"/>
          <p:cNvSpPr/>
          <p:nvPr/>
        </p:nvSpPr>
        <p:spPr>
          <a:xfrm>
            <a:off x="6425450" y="492525"/>
            <a:ext cx="2355900" cy="554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머신러닝 이해하기</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476" name="Google Shape;476;p54"/>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30</a:t>
            </a:fld>
            <a:endParaRPr/>
          </a:p>
        </p:txBody>
      </p:sp>
      <p:pic>
        <p:nvPicPr>
          <p:cNvPr id="477" name="Google Shape;477;p54"/>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478" name="Google Shape;478;p54"/>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2</a:t>
            </a:r>
            <a:endParaRPr sz="3000" b="1">
              <a:solidFill>
                <a:schemeClr val="lt1"/>
              </a:solidFill>
              <a:latin typeface="Arial"/>
              <a:ea typeface="Arial"/>
              <a:cs typeface="Arial"/>
              <a:sym typeface="Arial"/>
            </a:endParaRPr>
          </a:p>
        </p:txBody>
      </p:sp>
      <p:sp>
        <p:nvSpPr>
          <p:cNvPr id="479" name="Google Shape;479;p54"/>
          <p:cNvSpPr/>
          <p:nvPr/>
        </p:nvSpPr>
        <p:spPr>
          <a:xfrm>
            <a:off x="705475" y="1579800"/>
            <a:ext cx="7861500" cy="1575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1600">
                <a:solidFill>
                  <a:schemeClr val="dk1"/>
                </a:solidFill>
              </a:rPr>
              <a:t>학습(training)을 하는 동안 네트워크(network)가 입력을 받아 출력을 생성 할 때까지 레이어(layer)의 내부 변수(internal variables)를 조정합니다.</a:t>
            </a:r>
            <a:endParaRPr sz="1600">
              <a:solidFill>
                <a:schemeClr val="dk1"/>
              </a:solidFill>
            </a:endParaRPr>
          </a:p>
        </p:txBody>
      </p:sp>
      <p:pic>
        <p:nvPicPr>
          <p:cNvPr id="480" name="Google Shape;480;p54"/>
          <p:cNvPicPr preferRelativeResize="0"/>
          <p:nvPr/>
        </p:nvPicPr>
        <p:blipFill>
          <a:blip r:embed="rId5">
            <a:alphaModFix/>
          </a:blip>
          <a:stretch>
            <a:fillRect/>
          </a:stretch>
        </p:blipFill>
        <p:spPr>
          <a:xfrm>
            <a:off x="1600200" y="2770050"/>
            <a:ext cx="5943600" cy="3019425"/>
          </a:xfrm>
          <a:prstGeom prst="rect">
            <a:avLst/>
          </a:prstGeom>
          <a:noFill/>
          <a:ln w="12700" cap="flat" cmpd="sng">
            <a:solidFill>
              <a:srgbClr val="000000"/>
            </a:solidFill>
            <a:prstDash val="solid"/>
            <a:miter lim="8000"/>
            <a:headEnd type="none" w="sm" len="sm"/>
            <a:tailEnd type="none" w="sm" len="sm"/>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4"/>
        <p:cNvGrpSpPr/>
        <p:nvPr/>
      </p:nvGrpSpPr>
      <p:grpSpPr>
        <a:xfrm>
          <a:off x="0" y="0"/>
          <a:ext cx="0" cy="0"/>
          <a:chOff x="0" y="0"/>
          <a:chExt cx="0" cy="0"/>
        </a:xfrm>
      </p:grpSpPr>
      <p:sp>
        <p:nvSpPr>
          <p:cNvPr id="485" name="Google Shape;485;p55"/>
          <p:cNvSpPr/>
          <p:nvPr/>
        </p:nvSpPr>
        <p:spPr>
          <a:xfrm>
            <a:off x="6425450" y="492525"/>
            <a:ext cx="2355900" cy="554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머신러닝 이해하기</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486" name="Google Shape;486;p55"/>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31</a:t>
            </a:fld>
            <a:endParaRPr/>
          </a:p>
        </p:txBody>
      </p:sp>
      <p:pic>
        <p:nvPicPr>
          <p:cNvPr id="487" name="Google Shape;487;p55"/>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488" name="Google Shape;488;p55"/>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2</a:t>
            </a:r>
            <a:endParaRPr sz="3000" b="1">
              <a:solidFill>
                <a:schemeClr val="lt1"/>
              </a:solidFill>
              <a:latin typeface="Arial"/>
              <a:ea typeface="Arial"/>
              <a:cs typeface="Arial"/>
              <a:sym typeface="Arial"/>
            </a:endParaRPr>
          </a:p>
        </p:txBody>
      </p:sp>
      <p:sp>
        <p:nvSpPr>
          <p:cNvPr id="489" name="Google Shape;489;p55"/>
          <p:cNvSpPr/>
          <p:nvPr/>
        </p:nvSpPr>
        <p:spPr>
          <a:xfrm>
            <a:off x="705475" y="1579800"/>
            <a:ext cx="7861500" cy="23289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SzPts val="1100"/>
              <a:buNone/>
            </a:pPr>
            <a:r>
              <a:rPr lang="ko-KR" sz="1600">
                <a:solidFill>
                  <a:schemeClr val="dk1"/>
                </a:solidFill>
              </a:rPr>
              <a:t>네트워크(network)를 조정하여 내부 변수를 조정하는 학습(training) 과정은 </a:t>
            </a:r>
            <a:r>
              <a:rPr lang="ko-KR" sz="1600" b="1">
                <a:solidFill>
                  <a:srgbClr val="0000FF"/>
                </a:solidFill>
              </a:rPr>
              <a:t>수천</a:t>
            </a:r>
            <a:r>
              <a:rPr lang="ko-KR" sz="1600" b="1">
                <a:solidFill>
                  <a:schemeClr val="dk1"/>
                </a:solidFill>
              </a:rPr>
              <a:t> </a:t>
            </a:r>
            <a:r>
              <a:rPr lang="ko-KR" sz="1600">
                <a:solidFill>
                  <a:schemeClr val="dk1"/>
                </a:solidFill>
              </a:rPr>
              <a:t>또는 </a:t>
            </a:r>
            <a:r>
              <a:rPr lang="ko-KR" sz="1600" b="1">
                <a:solidFill>
                  <a:srgbClr val="0000FF"/>
                </a:solidFill>
              </a:rPr>
              <a:t>수백만</a:t>
            </a:r>
            <a:r>
              <a:rPr lang="ko-KR" sz="1600">
                <a:solidFill>
                  <a:schemeClr val="dk1"/>
                </a:solidFill>
              </a:rPr>
              <a:t> 입력 및 출력 데이터에 대해 반복함.</a:t>
            </a:r>
            <a:endParaRPr sz="1600">
              <a:solidFill>
                <a:schemeClr val="dk1"/>
              </a:solidFill>
            </a:endParaRPr>
          </a:p>
          <a:p>
            <a:pPr marL="0" marR="0" lvl="0" indent="0" algn="l" rtl="0">
              <a:lnSpc>
                <a:spcPct val="150000"/>
              </a:lnSpc>
              <a:spcBef>
                <a:spcPts val="0"/>
              </a:spcBef>
              <a:spcAft>
                <a:spcPts val="0"/>
              </a:spcAft>
              <a:buClr>
                <a:schemeClr val="dk1"/>
              </a:buClr>
              <a:buSzPts val="1100"/>
              <a:buFont typeface="Arial"/>
              <a:buNone/>
            </a:pPr>
            <a:r>
              <a:rPr lang="ko-KR" sz="1600">
                <a:solidFill>
                  <a:schemeClr val="dk1"/>
                </a:solidFill>
              </a:rPr>
              <a:t>간단히 정리하면, 머신러닝 알고리즘은 변수를 조정하여 일부 입력을 일부 출력에 올바르게 맵핑(mapping) 할 수있는 함수(function)라 할수 있슴.</a:t>
            </a:r>
            <a:endParaRPr sz="1600">
              <a:solidFill>
                <a:schemeClr val="dk1"/>
              </a:solidFill>
            </a:endParaRPr>
          </a:p>
          <a:p>
            <a:pPr marL="0" marR="0" lvl="0" indent="0" algn="l" rtl="0">
              <a:lnSpc>
                <a:spcPct val="150000"/>
              </a:lnSpc>
              <a:spcBef>
                <a:spcPts val="0"/>
              </a:spcBef>
              <a:spcAft>
                <a:spcPts val="0"/>
              </a:spcAft>
              <a:buNone/>
            </a:pPr>
            <a:endParaRPr sz="1600">
              <a:solidFill>
                <a:schemeClr val="dk1"/>
              </a:solidFill>
            </a:endParaRPr>
          </a:p>
        </p:txBody>
      </p:sp>
      <p:pic>
        <p:nvPicPr>
          <p:cNvPr id="490" name="Google Shape;490;p55"/>
          <p:cNvPicPr preferRelativeResize="0"/>
          <p:nvPr/>
        </p:nvPicPr>
        <p:blipFill>
          <a:blip r:embed="rId5">
            <a:alphaModFix/>
          </a:blip>
          <a:stretch>
            <a:fillRect/>
          </a:stretch>
        </p:blipFill>
        <p:spPr>
          <a:xfrm>
            <a:off x="1916638" y="3073825"/>
            <a:ext cx="5310725" cy="2697925"/>
          </a:xfrm>
          <a:prstGeom prst="rect">
            <a:avLst/>
          </a:prstGeom>
          <a:noFill/>
          <a:ln w="12700" cap="flat" cmpd="sng">
            <a:solidFill>
              <a:srgbClr val="000000"/>
            </a:solidFill>
            <a:prstDash val="solid"/>
            <a:miter lim="8000"/>
            <a:headEnd type="none" w="sm" len="sm"/>
            <a:tailEnd type="none" w="sm" len="sm"/>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94"/>
        <p:cNvGrpSpPr/>
        <p:nvPr/>
      </p:nvGrpSpPr>
      <p:grpSpPr>
        <a:xfrm>
          <a:off x="0" y="0"/>
          <a:ext cx="0" cy="0"/>
          <a:chOff x="0" y="0"/>
          <a:chExt cx="0" cy="0"/>
        </a:xfrm>
      </p:grpSpPr>
      <p:sp>
        <p:nvSpPr>
          <p:cNvPr id="495" name="Google Shape;495;p56"/>
          <p:cNvSpPr/>
          <p:nvPr/>
        </p:nvSpPr>
        <p:spPr>
          <a:xfrm>
            <a:off x="3985122" y="2704050"/>
            <a:ext cx="42801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200" b="1">
                <a:solidFill>
                  <a:srgbClr val="2AB9C7"/>
                </a:solidFill>
              </a:rPr>
              <a:t>실습(Exercise) 2-3</a:t>
            </a:r>
            <a:endParaRPr sz="3200" b="1">
              <a:solidFill>
                <a:srgbClr val="2AB9C7"/>
              </a:solidFill>
              <a:latin typeface="Arial"/>
              <a:ea typeface="Arial"/>
              <a:cs typeface="Arial"/>
              <a:sym typeface="Arial"/>
            </a:endParaRPr>
          </a:p>
        </p:txBody>
      </p:sp>
      <p:sp>
        <p:nvSpPr>
          <p:cNvPr id="496" name="Google Shape;496;p56"/>
          <p:cNvSpPr/>
          <p:nvPr/>
        </p:nvSpPr>
        <p:spPr>
          <a:xfrm>
            <a:off x="2852363" y="2346204"/>
            <a:ext cx="1210500" cy="1107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6600" b="1">
                <a:solidFill>
                  <a:srgbClr val="2AB9C7"/>
                </a:solidFill>
                <a:latin typeface="Arial"/>
                <a:ea typeface="Arial"/>
                <a:cs typeface="Arial"/>
                <a:sym typeface="Arial"/>
              </a:rPr>
              <a:t>0</a:t>
            </a:r>
            <a:r>
              <a:rPr lang="ko-KR" sz="6600" b="1">
                <a:solidFill>
                  <a:srgbClr val="2AB9C7"/>
                </a:solidFill>
              </a:rPr>
              <a:t>3</a:t>
            </a:r>
            <a:endParaRPr sz="6600" b="1">
              <a:solidFill>
                <a:srgbClr val="2AB9C7"/>
              </a:solidFill>
              <a:latin typeface="Arial"/>
              <a:ea typeface="Arial"/>
              <a:cs typeface="Arial"/>
              <a:sym typeface="Arial"/>
            </a:endParaRPr>
          </a:p>
        </p:txBody>
      </p:sp>
      <p:sp>
        <p:nvSpPr>
          <p:cNvPr id="497" name="Google Shape;497;p56"/>
          <p:cNvSpPr/>
          <p:nvPr/>
        </p:nvSpPr>
        <p:spPr>
          <a:xfrm>
            <a:off x="451625" y="466725"/>
            <a:ext cx="14091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chemeClr val="dk1"/>
              </a:buClr>
              <a:buSzPts val="1100"/>
              <a:buFont typeface="Arial"/>
              <a:buNone/>
            </a:pPr>
            <a:r>
              <a:rPr lang="ko-KR" sz="1200">
                <a:solidFill>
                  <a:schemeClr val="lt1"/>
                </a:solidFill>
              </a:rPr>
              <a:t>TensorFlow U2</a:t>
            </a:r>
            <a:endParaRPr sz="1200">
              <a:solidFill>
                <a:schemeClr val="lt1"/>
              </a:solidFill>
            </a:endParaRPr>
          </a:p>
          <a:p>
            <a:pPr marL="0" marR="0" lvl="0" indent="0" algn="l" rtl="0">
              <a:lnSpc>
                <a:spcPct val="115000"/>
              </a:lnSpc>
              <a:spcBef>
                <a:spcPts val="0"/>
              </a:spcBef>
              <a:spcAft>
                <a:spcPts val="0"/>
              </a:spcAft>
              <a:buSzPts val="1100"/>
              <a:buNone/>
            </a:pPr>
            <a:r>
              <a:rPr lang="ko-KR" sz="1200">
                <a:solidFill>
                  <a:schemeClr val="lt1"/>
                </a:solidFill>
              </a:rPr>
              <a:t>머신러닝과 모델만들기 실습</a:t>
            </a:r>
            <a:endParaRPr sz="1200">
              <a:solidFill>
                <a:schemeClr val="l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1"/>
        <p:cNvGrpSpPr/>
        <p:nvPr/>
      </p:nvGrpSpPr>
      <p:grpSpPr>
        <a:xfrm>
          <a:off x="0" y="0"/>
          <a:ext cx="0" cy="0"/>
          <a:chOff x="0" y="0"/>
          <a:chExt cx="0" cy="0"/>
        </a:xfrm>
      </p:grpSpPr>
      <p:sp>
        <p:nvSpPr>
          <p:cNvPr id="502" name="Google Shape;502;p57"/>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실습(Exercise) 2-3</a:t>
            </a:r>
            <a:endParaRPr sz="1800" b="1">
              <a:solidFill>
                <a:schemeClr val="lt1"/>
              </a:solidFill>
            </a:endParaRPr>
          </a:p>
        </p:txBody>
      </p:sp>
      <p:sp>
        <p:nvSpPr>
          <p:cNvPr id="503" name="Google Shape;503;p57"/>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33</a:t>
            </a:fld>
            <a:endParaRPr/>
          </a:p>
        </p:txBody>
      </p:sp>
      <p:pic>
        <p:nvPicPr>
          <p:cNvPr id="504" name="Google Shape;504;p57"/>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505" name="Google Shape;505;p57"/>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506" name="Google Shape;506;p57"/>
          <p:cNvSpPr/>
          <p:nvPr/>
        </p:nvSpPr>
        <p:spPr>
          <a:xfrm>
            <a:off x="676350" y="1594624"/>
            <a:ext cx="7861500" cy="36984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900"/>
              </a:spcBef>
              <a:spcAft>
                <a:spcPts val="0"/>
              </a:spcAft>
              <a:buSzPts val="1100"/>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파일 다운로드 받기</a:t>
            </a: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300"/>
              </a:spcBef>
              <a:spcAft>
                <a:spcPts val="0"/>
              </a:spcAft>
              <a:buNone/>
            </a:pPr>
            <a:endParaRPr dirty="0">
              <a:solidFill>
                <a:srgbClr val="3F3F3F"/>
              </a:solidFill>
              <a:latin typeface="Nanum Gothic"/>
              <a:ea typeface="Nanum Gothic"/>
              <a:cs typeface="Nanum Gothic"/>
              <a:sym typeface="Nanum Gothic"/>
            </a:endParaRPr>
          </a:p>
          <a:p>
            <a:pPr marL="457200" marR="0" lvl="0" indent="-317500" algn="l" rtl="0">
              <a:lnSpc>
                <a:spcPct val="150000"/>
              </a:lnSpc>
              <a:spcBef>
                <a:spcPts val="0"/>
              </a:spcBef>
              <a:spcAft>
                <a:spcPts val="0"/>
              </a:spcAft>
              <a:buClr>
                <a:srgbClr val="3F3F3F"/>
              </a:buClr>
              <a:buSzPts val="1400"/>
              <a:buFont typeface="Nanum Gothic"/>
              <a:buAutoNum type="arabicPeriod"/>
            </a:pPr>
            <a:r>
              <a:rPr lang="ko-KR" u="sng" dirty="0">
                <a:solidFill>
                  <a:schemeClr val="hlink"/>
                </a:solidFill>
                <a:latin typeface="Nanum Gothic"/>
                <a:ea typeface="Nanum Gothic"/>
                <a:cs typeface="Nanum Gothic"/>
                <a:sym typeface="Nanum Gothic"/>
                <a:hlinkClick r:id="rId5"/>
              </a:rPr>
              <a:t>https://github.com/yyoo79/KTSummer2019</a:t>
            </a:r>
            <a:r>
              <a:rPr lang="ko-KR" dirty="0">
                <a:solidFill>
                  <a:srgbClr val="3F3F3F"/>
                </a:solidFill>
                <a:latin typeface="Nanum Gothic"/>
                <a:ea typeface="Nanum Gothic"/>
                <a:cs typeface="Nanum Gothic"/>
                <a:sym typeface="Nanum Gothic"/>
              </a:rPr>
              <a:t>로  이동</a:t>
            </a:r>
            <a:endParaRPr dirty="0">
              <a:solidFill>
                <a:srgbClr val="3F3F3F"/>
              </a:solidFill>
              <a:latin typeface="Nanum Gothic"/>
              <a:ea typeface="Nanum Gothic"/>
              <a:cs typeface="Nanum Gothic"/>
              <a:sym typeface="Nanum Gothic"/>
            </a:endParaRPr>
          </a:p>
          <a:p>
            <a:pPr marL="457200" marR="0" lvl="0" indent="-317500" algn="l" rtl="0">
              <a:lnSpc>
                <a:spcPct val="150000"/>
              </a:lnSpc>
              <a:spcBef>
                <a:spcPts val="0"/>
              </a:spcBef>
              <a:spcAft>
                <a:spcPts val="0"/>
              </a:spcAft>
              <a:buClr>
                <a:srgbClr val="3F3F3F"/>
              </a:buClr>
              <a:buSzPts val="1400"/>
              <a:buFont typeface="Nanum Gothic"/>
              <a:buAutoNum type="arabicPeriod"/>
            </a:pPr>
            <a:r>
              <a:rPr lang="ko-KR" dirty="0">
                <a:solidFill>
                  <a:srgbClr val="3F3F3F"/>
                </a:solidFill>
                <a:latin typeface="Nanum Gothic"/>
                <a:ea typeface="Nanum Gothic"/>
                <a:cs typeface="Nanum Gothic"/>
                <a:sym typeface="Nanum Gothic"/>
              </a:rPr>
              <a:t>Module TF U2 화씨 섭씨 Celsius to Fahrenheit exercise.ipynb 에 마우스 오른쪽 클릭을 하고 ‘save link as’를 선택해서 파일을 다운로드</a:t>
            </a:r>
            <a:endParaRPr dirty="0">
              <a:solidFill>
                <a:srgbClr val="3F3F3F"/>
              </a:solidFill>
              <a:latin typeface="Nanum Gothic"/>
              <a:ea typeface="Nanum Gothic"/>
              <a:cs typeface="Nanum Gothic"/>
              <a:sym typeface="Nanum Gothic"/>
            </a:endParaRPr>
          </a:p>
        </p:txBody>
      </p:sp>
      <p:sp>
        <p:nvSpPr>
          <p:cNvPr id="507" name="Google Shape;507;p57"/>
          <p:cNvSpPr txBox="1"/>
          <p:nvPr/>
        </p:nvSpPr>
        <p:spPr>
          <a:xfrm>
            <a:off x="676350" y="5865250"/>
            <a:ext cx="4849800" cy="37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KR" sz="1000"/>
              <a:t>source: </a:t>
            </a:r>
            <a:r>
              <a:rPr lang="ko-KR" sz="1100" u="sng">
                <a:solidFill>
                  <a:schemeClr val="hlink"/>
                </a:solidFill>
                <a:hlinkClick r:id="rId6"/>
              </a:rPr>
              <a:t>https://classroom.udacity.com/courses/ud187</a:t>
            </a:r>
            <a:endParaRPr sz="10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11"/>
        <p:cNvGrpSpPr/>
        <p:nvPr/>
      </p:nvGrpSpPr>
      <p:grpSpPr>
        <a:xfrm>
          <a:off x="0" y="0"/>
          <a:ext cx="0" cy="0"/>
          <a:chOff x="0" y="0"/>
          <a:chExt cx="0" cy="0"/>
        </a:xfrm>
      </p:grpSpPr>
      <p:sp>
        <p:nvSpPr>
          <p:cNvPr id="512" name="Google Shape;512;p58"/>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실습(Exercise) 2-3</a:t>
            </a:r>
            <a:endParaRPr sz="1800" b="1">
              <a:solidFill>
                <a:schemeClr val="lt1"/>
              </a:solidFill>
            </a:endParaRPr>
          </a:p>
        </p:txBody>
      </p:sp>
      <p:sp>
        <p:nvSpPr>
          <p:cNvPr id="513" name="Google Shape;513;p58"/>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34</a:t>
            </a:fld>
            <a:endParaRPr/>
          </a:p>
        </p:txBody>
      </p:sp>
      <p:pic>
        <p:nvPicPr>
          <p:cNvPr id="514" name="Google Shape;514;p58"/>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515" name="Google Shape;515;p58"/>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516" name="Google Shape;516;p58"/>
          <p:cNvSpPr/>
          <p:nvPr/>
        </p:nvSpPr>
        <p:spPr>
          <a:xfrm>
            <a:off x="676350" y="1594624"/>
            <a:ext cx="7861500" cy="36984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900"/>
              </a:spcBef>
              <a:spcAft>
                <a:spcPts val="0"/>
              </a:spcAft>
              <a:buSzPts val="1100"/>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파일 코렙에서 열기</a:t>
            </a: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300"/>
              </a:spcBef>
              <a:spcAft>
                <a:spcPts val="0"/>
              </a:spcAft>
              <a:buNone/>
            </a:pPr>
            <a:endParaRPr dirty="0">
              <a:solidFill>
                <a:srgbClr val="3F3F3F"/>
              </a:solidFill>
              <a:latin typeface="Nanum Gothic"/>
              <a:ea typeface="Nanum Gothic"/>
              <a:cs typeface="Nanum Gothic"/>
              <a:sym typeface="Nanum Gothic"/>
            </a:endParaRPr>
          </a:p>
          <a:p>
            <a:pPr marL="457200" lvl="0" indent="-317500" algn="l" rtl="0">
              <a:lnSpc>
                <a:spcPct val="150000"/>
              </a:lnSpc>
              <a:spcBef>
                <a:spcPts val="0"/>
              </a:spcBef>
              <a:spcAft>
                <a:spcPts val="0"/>
              </a:spcAft>
              <a:buClr>
                <a:srgbClr val="3F3F3F"/>
              </a:buClr>
              <a:buSzPts val="1400"/>
              <a:buFont typeface="Nanum Gothic"/>
              <a:buAutoNum type="arabicPeriod"/>
            </a:pPr>
            <a:r>
              <a:rPr lang="ko-KR" u="sng" dirty="0">
                <a:solidFill>
                  <a:schemeClr val="hlink"/>
                </a:solidFill>
                <a:latin typeface="Nanum Gothic"/>
                <a:ea typeface="Nanum Gothic"/>
                <a:cs typeface="Nanum Gothic"/>
                <a:sym typeface="Nanum Gothic"/>
                <a:hlinkClick r:id="rId5"/>
              </a:rPr>
              <a:t>https://www.google.com/</a:t>
            </a:r>
            <a:r>
              <a:rPr lang="ko-KR" dirty="0">
                <a:solidFill>
                  <a:srgbClr val="3F3F3F"/>
                </a:solidFill>
                <a:latin typeface="Nanum Gothic"/>
                <a:ea typeface="Nanum Gothic"/>
                <a:cs typeface="Nanum Gothic"/>
                <a:sym typeface="Nanum Gothic"/>
              </a:rPr>
              <a:t> 에서 구글계정으로 로그인</a:t>
            </a:r>
            <a:endParaRPr dirty="0">
              <a:solidFill>
                <a:srgbClr val="3F3F3F"/>
              </a:solidFill>
              <a:latin typeface="Nanum Gothic"/>
              <a:ea typeface="Nanum Gothic"/>
              <a:cs typeface="Nanum Gothic"/>
              <a:sym typeface="Nanum Gothic"/>
            </a:endParaRPr>
          </a:p>
          <a:p>
            <a:pPr marL="457200" marR="0" lvl="0" indent="-317500" algn="l" rtl="0">
              <a:lnSpc>
                <a:spcPct val="150000"/>
              </a:lnSpc>
              <a:spcBef>
                <a:spcPts val="0"/>
              </a:spcBef>
              <a:spcAft>
                <a:spcPts val="0"/>
              </a:spcAft>
              <a:buClr>
                <a:srgbClr val="3F3F3F"/>
              </a:buClr>
              <a:buSzPts val="1400"/>
              <a:buFont typeface="Nanum Gothic"/>
              <a:buAutoNum type="arabicPeriod"/>
            </a:pPr>
            <a:r>
              <a:rPr lang="ko-KR" u="sng" dirty="0">
                <a:solidFill>
                  <a:schemeClr val="hlink"/>
                </a:solidFill>
                <a:latin typeface="Nanum Gothic"/>
                <a:ea typeface="Nanum Gothic"/>
                <a:cs typeface="Nanum Gothic"/>
                <a:sym typeface="Nanum Gothic"/>
                <a:hlinkClick r:id="rId6"/>
              </a:rPr>
              <a:t>http://colab.research.google.com</a:t>
            </a:r>
            <a:r>
              <a:rPr lang="ko-KR" dirty="0">
                <a:solidFill>
                  <a:srgbClr val="3F3F3F"/>
                </a:solidFill>
                <a:latin typeface="Nanum Gothic"/>
                <a:ea typeface="Nanum Gothic"/>
                <a:cs typeface="Nanum Gothic"/>
                <a:sym typeface="Nanum Gothic"/>
              </a:rPr>
              <a:t> 로 이동</a:t>
            </a:r>
            <a:endParaRPr dirty="0">
              <a:solidFill>
                <a:srgbClr val="3F3F3F"/>
              </a:solidFill>
              <a:latin typeface="Nanum Gothic"/>
              <a:ea typeface="Nanum Gothic"/>
              <a:cs typeface="Nanum Gothic"/>
              <a:sym typeface="Nanum Gothic"/>
            </a:endParaRPr>
          </a:p>
          <a:p>
            <a:pPr marL="457200" marR="0" lvl="0" indent="-317500" algn="l" rtl="0">
              <a:lnSpc>
                <a:spcPct val="150000"/>
              </a:lnSpc>
              <a:spcBef>
                <a:spcPts val="0"/>
              </a:spcBef>
              <a:spcAft>
                <a:spcPts val="0"/>
              </a:spcAft>
              <a:buClr>
                <a:srgbClr val="3F3F3F"/>
              </a:buClr>
              <a:buSzPts val="1400"/>
              <a:buFont typeface="Nanum Gothic"/>
              <a:buAutoNum type="arabicPeriod"/>
            </a:pPr>
            <a:r>
              <a:rPr lang="ko-KR" dirty="0">
                <a:solidFill>
                  <a:srgbClr val="3F3F3F"/>
                </a:solidFill>
                <a:latin typeface="Nanum Gothic"/>
                <a:ea typeface="Nanum Gothic"/>
                <a:cs typeface="Nanum Gothic"/>
                <a:sym typeface="Nanum Gothic"/>
              </a:rPr>
              <a:t>Upload tab을 클릭</a:t>
            </a:r>
            <a:endParaRPr dirty="0">
              <a:solidFill>
                <a:srgbClr val="3F3F3F"/>
              </a:solidFill>
              <a:latin typeface="Nanum Gothic"/>
              <a:ea typeface="Nanum Gothic"/>
              <a:cs typeface="Nanum Gothic"/>
              <a:sym typeface="Nanum Gothic"/>
            </a:endParaRPr>
          </a:p>
          <a:p>
            <a:pPr marL="457200" marR="0" lvl="0" indent="-317500" algn="l" rtl="0">
              <a:lnSpc>
                <a:spcPct val="150000"/>
              </a:lnSpc>
              <a:spcBef>
                <a:spcPts val="0"/>
              </a:spcBef>
              <a:spcAft>
                <a:spcPts val="0"/>
              </a:spcAft>
              <a:buClr>
                <a:srgbClr val="3F3F3F"/>
              </a:buClr>
              <a:buSzPts val="1400"/>
              <a:buFont typeface="Nanum Gothic"/>
              <a:buAutoNum type="arabicPeriod"/>
            </a:pPr>
            <a:r>
              <a:rPr lang="ko-KR" dirty="0">
                <a:solidFill>
                  <a:srgbClr val="3F3F3F"/>
                </a:solidFill>
                <a:latin typeface="Nanum Gothic"/>
                <a:ea typeface="Nanum Gothic"/>
                <a:cs typeface="Nanum Gothic"/>
                <a:sym typeface="Nanum Gothic"/>
              </a:rPr>
              <a:t>파일 - Module TF U2 화씨 섭씨 Celsius to Fahrenheit exercise.ipynb을 선택</a:t>
            </a:r>
            <a:endParaRPr dirty="0">
              <a:solidFill>
                <a:srgbClr val="3F3F3F"/>
              </a:solidFill>
              <a:latin typeface="Nanum Gothic"/>
              <a:ea typeface="Nanum Gothic"/>
              <a:cs typeface="Nanum Gothic"/>
              <a:sym typeface="Nanum Gothic"/>
            </a:endParaRPr>
          </a:p>
          <a:p>
            <a:pPr marL="457200" marR="0" lvl="0" indent="-317500" algn="l" rtl="0">
              <a:lnSpc>
                <a:spcPct val="150000"/>
              </a:lnSpc>
              <a:spcBef>
                <a:spcPts val="0"/>
              </a:spcBef>
              <a:spcAft>
                <a:spcPts val="0"/>
              </a:spcAft>
              <a:buClr>
                <a:srgbClr val="3F3F3F"/>
              </a:buClr>
              <a:buSzPts val="1400"/>
              <a:buFont typeface="Nanum Gothic"/>
              <a:buAutoNum type="arabicPeriod"/>
            </a:pPr>
            <a:r>
              <a:rPr lang="ko-KR" dirty="0">
                <a:solidFill>
                  <a:srgbClr val="3F3F3F"/>
                </a:solidFill>
                <a:latin typeface="Nanum Gothic"/>
                <a:ea typeface="Nanum Gothic"/>
                <a:cs typeface="Nanum Gothic"/>
                <a:sym typeface="Nanum Gothic"/>
              </a:rPr>
              <a:t>파일이름을 바꾸고 자신의 Google Drive로 저장해 놓습니다.</a:t>
            </a:r>
            <a:endParaRPr dirty="0">
              <a:solidFill>
                <a:srgbClr val="3F3F3F"/>
              </a:solidFill>
              <a:latin typeface="Nanum Gothic"/>
              <a:ea typeface="Nanum Gothic"/>
              <a:cs typeface="Nanum Gothic"/>
              <a:sym typeface="Nanum Gothic"/>
            </a:endParaRPr>
          </a:p>
          <a:p>
            <a:pPr marL="457200" marR="0" lvl="0" indent="0" algn="l" rtl="0">
              <a:lnSpc>
                <a:spcPct val="150000"/>
              </a:lnSpc>
              <a:spcBef>
                <a:spcPts val="0"/>
              </a:spcBef>
              <a:spcAft>
                <a:spcPts val="0"/>
              </a:spcAft>
              <a:buNone/>
            </a:pPr>
            <a:endParaRPr dirty="0">
              <a:solidFill>
                <a:srgbClr val="3F3F3F"/>
              </a:solidFill>
              <a:latin typeface="Nanum Gothic"/>
              <a:ea typeface="Nanum Gothic"/>
              <a:cs typeface="Nanum Gothic"/>
              <a:sym typeface="Nanum Gothic"/>
            </a:endParaRPr>
          </a:p>
        </p:txBody>
      </p:sp>
      <p:sp>
        <p:nvSpPr>
          <p:cNvPr id="517" name="Google Shape;517;p58"/>
          <p:cNvSpPr txBox="1"/>
          <p:nvPr/>
        </p:nvSpPr>
        <p:spPr>
          <a:xfrm>
            <a:off x="676350" y="5865250"/>
            <a:ext cx="4849800" cy="37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KR" sz="1000"/>
              <a:t>source: </a:t>
            </a:r>
            <a:r>
              <a:rPr lang="ko-KR" sz="1100" u="sng">
                <a:solidFill>
                  <a:schemeClr val="hlink"/>
                </a:solidFill>
                <a:hlinkClick r:id="rId7"/>
              </a:rPr>
              <a:t>https://classroom.udacity.com/courses/ud187</a:t>
            </a:r>
            <a:endParaRPr sz="10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1"/>
        <p:cNvGrpSpPr/>
        <p:nvPr/>
      </p:nvGrpSpPr>
      <p:grpSpPr>
        <a:xfrm>
          <a:off x="0" y="0"/>
          <a:ext cx="0" cy="0"/>
          <a:chOff x="0" y="0"/>
          <a:chExt cx="0" cy="0"/>
        </a:xfrm>
      </p:grpSpPr>
      <p:sp>
        <p:nvSpPr>
          <p:cNvPr id="522" name="Google Shape;522;p59"/>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실습(Exercise) 2-3</a:t>
            </a:r>
            <a:endParaRPr sz="1800" b="1">
              <a:solidFill>
                <a:schemeClr val="lt1"/>
              </a:solidFill>
            </a:endParaRPr>
          </a:p>
        </p:txBody>
      </p:sp>
      <p:sp>
        <p:nvSpPr>
          <p:cNvPr id="523" name="Google Shape;523;p59"/>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35</a:t>
            </a:fld>
            <a:endParaRPr/>
          </a:p>
        </p:txBody>
      </p:sp>
      <p:pic>
        <p:nvPicPr>
          <p:cNvPr id="524" name="Google Shape;524;p59"/>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525" name="Google Shape;525;p59"/>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526" name="Google Shape;526;p59"/>
          <p:cNvSpPr/>
          <p:nvPr/>
        </p:nvSpPr>
        <p:spPr>
          <a:xfrm>
            <a:off x="641250" y="1334250"/>
            <a:ext cx="7861500" cy="41895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기초: 첫번째 모델(model) 훈련</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3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500"/>
              </a:spcBef>
              <a:spcAft>
                <a:spcPts val="0"/>
              </a:spcAft>
              <a:buClr>
                <a:schemeClr val="dk1"/>
              </a:buClr>
              <a:buSzPts val="1100"/>
              <a:buFont typeface="Arial"/>
              <a:buNone/>
            </a:pPr>
            <a:r>
              <a:rPr lang="ko-KR" sz="1200" dirty="0">
                <a:solidFill>
                  <a:srgbClr val="212121"/>
                </a:solidFill>
                <a:latin typeface="맑은 고딕" panose="020B0503020000020004" pitchFamily="50" charset="-127"/>
                <a:ea typeface="맑은 고딕" panose="020B0503020000020004" pitchFamily="50" charset="-127"/>
                <a:cs typeface="Roboto"/>
                <a:sym typeface="Roboto"/>
              </a:rPr>
              <a:t>Colab에 오신 것을 환영합니다. 여기서 첫번째 머신러닝(Machine Learning) 모델(model)을 학습하게 됩니다!</a:t>
            </a: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r>
              <a:rPr lang="ko-KR" sz="1200" dirty="0">
                <a:solidFill>
                  <a:srgbClr val="212121"/>
                </a:solidFill>
                <a:latin typeface="맑은 고딕" panose="020B0503020000020004" pitchFamily="50" charset="-127"/>
                <a:ea typeface="맑은 고딕" panose="020B0503020000020004" pitchFamily="50" charset="-127"/>
                <a:cs typeface="Roboto"/>
                <a:sym typeface="Roboto"/>
              </a:rPr>
              <a:t>이번 실습에서는 간단하고 기본적인 개념(basic concept)만을 익혀 보도록 합니다. 나중에 Colabs는보다 발전된(advanced) 문제를 다룹니다.</a:t>
            </a: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r>
              <a:rPr lang="ko-KR" sz="1200" dirty="0">
                <a:solidFill>
                  <a:srgbClr val="212121"/>
                </a:solidFill>
                <a:latin typeface="맑은 고딕" panose="020B0503020000020004" pitchFamily="50" charset="-127"/>
                <a:ea typeface="맑은 고딕" panose="020B0503020000020004" pitchFamily="50" charset="-127"/>
                <a:cs typeface="Roboto"/>
                <a:sym typeface="Roboto"/>
              </a:rPr>
              <a:t>우리가 해결할 문제는 섭씨에서 화씨로 변환하는 것입니다. 대략적인 공식은 다음과 같습니다:</a:t>
            </a: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ctr" rtl="0">
              <a:lnSpc>
                <a:spcPct val="150000"/>
              </a:lnSpc>
              <a:spcBef>
                <a:spcPts val="500"/>
              </a:spcBef>
              <a:spcAft>
                <a:spcPts val="0"/>
              </a:spcAft>
              <a:buClr>
                <a:schemeClr val="dk1"/>
              </a:buClr>
              <a:buSzPts val="1100"/>
              <a:buFont typeface="Arial"/>
              <a:buNone/>
            </a:pPr>
            <a:r>
              <a:rPr lang="ko-KR" sz="1800" dirty="0">
                <a:solidFill>
                  <a:schemeClr val="dk1"/>
                </a:solidFill>
              </a:rPr>
              <a:t>f = c×1.8 + 32</a:t>
            </a:r>
            <a:endParaRPr sz="1800" dirty="0">
              <a:solidFill>
                <a:schemeClr val="dk1"/>
              </a:solidFill>
            </a:endParaRPr>
          </a:p>
          <a:p>
            <a:pPr marL="0" lvl="0" indent="0" algn="l" rtl="0">
              <a:lnSpc>
                <a:spcPct val="150000"/>
              </a:lnSpc>
              <a:spcBef>
                <a:spcPts val="500"/>
              </a:spcBef>
              <a:spcAft>
                <a:spcPts val="0"/>
              </a:spcAft>
              <a:buClr>
                <a:schemeClr val="dk1"/>
              </a:buClr>
              <a:buSzPts val="1100"/>
              <a:buFont typeface="Arial"/>
              <a:buNone/>
            </a:pPr>
            <a:r>
              <a:rPr lang="ko-KR" sz="1200" dirty="0">
                <a:solidFill>
                  <a:srgbClr val="212121"/>
                </a:solidFill>
                <a:latin typeface="맑은 고딕" panose="020B0503020000020004" pitchFamily="50" charset="-127"/>
                <a:ea typeface="맑은 고딕" panose="020B0503020000020004" pitchFamily="50" charset="-127"/>
                <a:cs typeface="Roboto"/>
                <a:sym typeface="Roboto"/>
              </a:rPr>
              <a:t>앞에서 다루었 듯이 이 공식을 일반적인 파이썬 함수(function)으로 만드는 것은 간단하지만 기계 학습은 아닙니다.</a:t>
            </a: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r>
              <a:rPr lang="ko-KR" sz="1200" dirty="0">
                <a:solidFill>
                  <a:srgbClr val="212121"/>
                </a:solidFill>
                <a:latin typeface="맑은 고딕" panose="020B0503020000020004" pitchFamily="50" charset="-127"/>
                <a:ea typeface="맑은 고딕" panose="020B0503020000020004" pitchFamily="50" charset="-127"/>
                <a:cs typeface="Roboto"/>
                <a:sym typeface="Roboto"/>
              </a:rPr>
              <a:t>TensorFlow에 몇 가지 샘플 섭씨 값 (0, 8, 15, 22, 38)과 해당 화씨 값 (32, 46, 59, 72, 100)을 만들고, 위의 공식을 훈련(train) 과정을 통해 파악하는 모델(model)을 만들어 볼것 있습니다.</a:t>
            </a: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0"/>
        <p:cNvGrpSpPr/>
        <p:nvPr/>
      </p:nvGrpSpPr>
      <p:grpSpPr>
        <a:xfrm>
          <a:off x="0" y="0"/>
          <a:ext cx="0" cy="0"/>
          <a:chOff x="0" y="0"/>
          <a:chExt cx="0" cy="0"/>
        </a:xfrm>
      </p:grpSpPr>
      <p:sp>
        <p:nvSpPr>
          <p:cNvPr id="531" name="Google Shape;531;p60"/>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실습(Exercise) 2-3</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532" name="Google Shape;532;p60"/>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36</a:t>
            </a:fld>
            <a:endParaRPr/>
          </a:p>
        </p:txBody>
      </p:sp>
      <p:pic>
        <p:nvPicPr>
          <p:cNvPr id="533" name="Google Shape;533;p60"/>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534" name="Google Shape;534;p60"/>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535" name="Google Shape;535;p60"/>
          <p:cNvSpPr/>
          <p:nvPr/>
        </p:nvSpPr>
        <p:spPr>
          <a:xfrm>
            <a:off x="641250" y="1334250"/>
            <a:ext cx="7861500" cy="41895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디펜던시(dependencies) 패키지 불러오기(import)</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3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500"/>
              </a:spcBef>
              <a:spcAft>
                <a:spcPts val="0"/>
              </a:spcAft>
              <a:buClr>
                <a:schemeClr val="dk1"/>
              </a:buClr>
              <a:buSzPts val="1100"/>
              <a:buFont typeface="Arial"/>
              <a:buNone/>
            </a:pPr>
            <a:r>
              <a:rPr lang="ko-KR" sz="1200" dirty="0">
                <a:solidFill>
                  <a:srgbClr val="212121"/>
                </a:solidFill>
                <a:latin typeface="맑은 고딕" panose="020B0503020000020004" pitchFamily="50" charset="-127"/>
                <a:ea typeface="맑은 고딕" panose="020B0503020000020004" pitchFamily="50" charset="-127"/>
                <a:cs typeface="Roboto"/>
                <a:sym typeface="Roboto"/>
              </a:rPr>
              <a:t>먼저 TensorFlow를 가져옵니다. 여기서는 사용의 편의를 위해 'tf'라고 부릅니다.</a:t>
            </a: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r>
              <a:rPr lang="ko-KR" sz="1200" dirty="0">
                <a:solidFill>
                  <a:srgbClr val="212121"/>
                </a:solidFill>
                <a:latin typeface="맑은 고딕" panose="020B0503020000020004" pitchFamily="50" charset="-127"/>
                <a:ea typeface="맑은 고딕" panose="020B0503020000020004" pitchFamily="50" charset="-127"/>
                <a:cs typeface="Roboto"/>
                <a:sym typeface="Roboto"/>
              </a:rPr>
              <a:t>TensorFlow 로그는 오류만 표시하도록 알려줍니다.</a:t>
            </a: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r>
              <a:rPr lang="ko-KR" sz="1200" dirty="0">
                <a:solidFill>
                  <a:srgbClr val="212121"/>
                </a:solidFill>
                <a:latin typeface="맑은 고딕" panose="020B0503020000020004" pitchFamily="50" charset="-127"/>
                <a:ea typeface="맑은 고딕" panose="020B0503020000020004" pitchFamily="50" charset="-127"/>
                <a:cs typeface="Roboto"/>
                <a:sym typeface="Roboto"/>
              </a:rPr>
              <a:t>다음으로, 넘피(Numpy)를 'np'로 가져 오십시오. 넘피(Numpy)는 우리가 데이터를 성능이 높은(highly performance) 목록으로 표현할 수 있도록 도와줍니다.</a:t>
            </a: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536" name="Google Shape;536;p60"/>
          <p:cNvPicPr preferRelativeResize="0"/>
          <p:nvPr/>
        </p:nvPicPr>
        <p:blipFill>
          <a:blip r:embed="rId5">
            <a:alphaModFix/>
          </a:blip>
          <a:stretch>
            <a:fillRect/>
          </a:stretch>
        </p:blipFill>
        <p:spPr>
          <a:xfrm>
            <a:off x="820225" y="3763025"/>
            <a:ext cx="7503550" cy="1214517"/>
          </a:xfrm>
          <a:prstGeom prst="rect">
            <a:avLst/>
          </a:prstGeom>
          <a:noFill/>
          <a:ln w="12700" cap="flat" cmpd="sng">
            <a:solidFill>
              <a:srgbClr val="000000"/>
            </a:solidFill>
            <a:prstDash val="solid"/>
            <a:miter lim="8000"/>
            <a:headEnd type="none" w="sm" len="sm"/>
            <a:tailEnd type="none" w="sm" len="sm"/>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0"/>
        <p:cNvGrpSpPr/>
        <p:nvPr/>
      </p:nvGrpSpPr>
      <p:grpSpPr>
        <a:xfrm>
          <a:off x="0" y="0"/>
          <a:ext cx="0" cy="0"/>
          <a:chOff x="0" y="0"/>
          <a:chExt cx="0" cy="0"/>
        </a:xfrm>
      </p:grpSpPr>
      <p:sp>
        <p:nvSpPr>
          <p:cNvPr id="541" name="Google Shape;541;p61"/>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실습(Exercise) 2-3</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542" name="Google Shape;542;p61"/>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37</a:t>
            </a:fld>
            <a:endParaRPr/>
          </a:p>
        </p:txBody>
      </p:sp>
      <p:pic>
        <p:nvPicPr>
          <p:cNvPr id="543" name="Google Shape;543;p61"/>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544" name="Google Shape;544;p61"/>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545" name="Google Shape;545;p61"/>
          <p:cNvSpPr/>
          <p:nvPr/>
        </p:nvSpPr>
        <p:spPr>
          <a:xfrm>
            <a:off x="641250" y="1334250"/>
            <a:ext cx="7861500" cy="41895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디펜던시(dependencies) 패키지 불러오기(import)</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3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500"/>
              </a:spcBef>
              <a:spcAft>
                <a:spcPts val="0"/>
              </a:spcAft>
              <a:buClr>
                <a:schemeClr val="dk1"/>
              </a:buClr>
              <a:buSzPts val="1100"/>
              <a:buFont typeface="Arial"/>
              <a:buNone/>
            </a:pPr>
            <a:r>
              <a:rPr lang="ko-KR" sz="1200" dirty="0">
                <a:solidFill>
                  <a:srgbClr val="212121"/>
                </a:solidFill>
                <a:latin typeface="맑은 고딕" panose="020B0503020000020004" pitchFamily="50" charset="-127"/>
                <a:ea typeface="맑은 고딕" panose="020B0503020000020004" pitchFamily="50" charset="-127"/>
                <a:cs typeface="Roboto"/>
                <a:sym typeface="Roboto"/>
              </a:rPr>
              <a:t>형광으로 표시된 import에 대해서 간단히 알아보도록 하겠습니다.</a:t>
            </a: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546" name="Google Shape;546;p61"/>
          <p:cNvPicPr preferRelativeResize="0"/>
          <p:nvPr/>
        </p:nvPicPr>
        <p:blipFill>
          <a:blip r:embed="rId5">
            <a:alphaModFix/>
          </a:blip>
          <a:stretch>
            <a:fillRect/>
          </a:stretch>
        </p:blipFill>
        <p:spPr>
          <a:xfrm>
            <a:off x="801725" y="3229850"/>
            <a:ext cx="7540550" cy="12654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50"/>
        <p:cNvGrpSpPr/>
        <p:nvPr/>
      </p:nvGrpSpPr>
      <p:grpSpPr>
        <a:xfrm>
          <a:off x="0" y="0"/>
          <a:ext cx="0" cy="0"/>
          <a:chOff x="0" y="0"/>
          <a:chExt cx="0" cy="0"/>
        </a:xfrm>
      </p:grpSpPr>
      <p:sp>
        <p:nvSpPr>
          <p:cNvPr id="551" name="Google Shape;551;p62"/>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실습(Exercise) 2-3</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552" name="Google Shape;552;p62"/>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38</a:t>
            </a:fld>
            <a:endParaRPr/>
          </a:p>
        </p:txBody>
      </p:sp>
      <p:pic>
        <p:nvPicPr>
          <p:cNvPr id="553" name="Google Shape;553;p62"/>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554" name="Google Shape;554;p62"/>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555" name="Google Shape;555;p62"/>
          <p:cNvSpPr/>
          <p:nvPr/>
        </p:nvSpPr>
        <p:spPr>
          <a:xfrm>
            <a:off x="641250" y="1334250"/>
            <a:ext cx="7861500" cy="41895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디펜던시(dependencies) 패키지 불러오기(import)</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3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500"/>
              </a:spcBef>
              <a:spcAft>
                <a:spcPts val="0"/>
              </a:spcAft>
              <a:buClr>
                <a:schemeClr val="dk1"/>
              </a:buClr>
              <a:buSzPts val="1100"/>
              <a:buFont typeface="Arial"/>
              <a:buNone/>
            </a:pPr>
            <a:r>
              <a:rPr lang="ko-KR" dirty="0">
                <a:solidFill>
                  <a:srgbClr val="990000"/>
                </a:solidFill>
                <a:latin typeface="맑은 고딕" panose="020B0503020000020004" pitchFamily="50" charset="-127"/>
                <a:ea typeface="맑은 고딕" panose="020B0503020000020004" pitchFamily="50" charset="-127"/>
                <a:cs typeface="Roboto"/>
                <a:sym typeface="Roboto"/>
              </a:rPr>
              <a:t>from </a:t>
            </a:r>
            <a:r>
              <a:rPr lang="ko-KR" dirty="0">
                <a:solidFill>
                  <a:srgbClr val="212121"/>
                </a:solidFill>
                <a:latin typeface="맑은 고딕" panose="020B0503020000020004" pitchFamily="50" charset="-127"/>
                <a:ea typeface="맑은 고딕" panose="020B0503020000020004" pitchFamily="50" charset="-127"/>
                <a:cs typeface="Roboto"/>
                <a:sym typeface="Roboto"/>
              </a:rPr>
              <a:t>__future__ </a:t>
            </a:r>
            <a:r>
              <a:rPr lang="ko-KR" dirty="0">
                <a:solidFill>
                  <a:srgbClr val="990000"/>
                </a:solidFill>
                <a:latin typeface="맑은 고딕" panose="020B0503020000020004" pitchFamily="50" charset="-127"/>
                <a:ea typeface="맑은 고딕" panose="020B0503020000020004" pitchFamily="50" charset="-127"/>
                <a:cs typeface="Roboto"/>
                <a:sym typeface="Roboto"/>
              </a:rPr>
              <a:t>import </a:t>
            </a:r>
            <a:r>
              <a:rPr lang="ko-KR" dirty="0">
                <a:solidFill>
                  <a:srgbClr val="212121"/>
                </a:solidFill>
                <a:latin typeface="맑은 고딕" panose="020B0503020000020004" pitchFamily="50" charset="-127"/>
                <a:ea typeface="맑은 고딕" panose="020B0503020000020004" pitchFamily="50" charset="-127"/>
                <a:cs typeface="Roboto"/>
                <a:sym typeface="Roboto"/>
              </a:rPr>
              <a:t>absolute_import</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r>
              <a:rPr lang="ko-KR" sz="1200" dirty="0">
                <a:solidFill>
                  <a:srgbClr val="212121"/>
                </a:solidFill>
                <a:latin typeface="맑은 고딕" panose="020B0503020000020004" pitchFamily="50" charset="-127"/>
                <a:ea typeface="맑은 고딕" panose="020B0503020000020004" pitchFamily="50" charset="-127"/>
                <a:cs typeface="Roboto"/>
                <a:sym typeface="Roboto"/>
              </a:rPr>
              <a:t>string을 가져 오는 경우 Python은 항상 current_package.string이 아닌 최상위 string 모듈을 찾습니다. 그러나 파이썬이 string 모듈인 파일을 결정하는 데 크게 영향을 미치지 않습니다. </a:t>
            </a: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r>
              <a:rPr lang="ko-KR" sz="1200" dirty="0">
                <a:solidFill>
                  <a:srgbClr val="212121"/>
                </a:solidFill>
                <a:latin typeface="맑은 고딕" panose="020B0503020000020004" pitchFamily="50" charset="-127"/>
                <a:ea typeface="맑은 고딕" panose="020B0503020000020004" pitchFamily="50" charset="-127"/>
                <a:cs typeface="Roboto"/>
                <a:sym typeface="Roboto"/>
              </a:rPr>
              <a:t>pkg/script.py는 Python에 패키지의 일부가 아닙니다.</a:t>
            </a: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556" name="Google Shape;556;p62"/>
          <p:cNvPicPr preferRelativeResize="0"/>
          <p:nvPr/>
        </p:nvPicPr>
        <p:blipFill>
          <a:blip r:embed="rId5">
            <a:alphaModFix/>
          </a:blip>
          <a:stretch>
            <a:fillRect/>
          </a:stretch>
        </p:blipFill>
        <p:spPr>
          <a:xfrm>
            <a:off x="801725" y="4212550"/>
            <a:ext cx="7540550" cy="12654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60"/>
        <p:cNvGrpSpPr/>
        <p:nvPr/>
      </p:nvGrpSpPr>
      <p:grpSpPr>
        <a:xfrm>
          <a:off x="0" y="0"/>
          <a:ext cx="0" cy="0"/>
          <a:chOff x="0" y="0"/>
          <a:chExt cx="0" cy="0"/>
        </a:xfrm>
      </p:grpSpPr>
      <p:sp>
        <p:nvSpPr>
          <p:cNvPr id="561" name="Google Shape;561;p63"/>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실습(Exercise) 2-3</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562" name="Google Shape;562;p63"/>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39</a:t>
            </a:fld>
            <a:endParaRPr/>
          </a:p>
        </p:txBody>
      </p:sp>
      <p:pic>
        <p:nvPicPr>
          <p:cNvPr id="563" name="Google Shape;563;p63"/>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564" name="Google Shape;564;p63"/>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565" name="Google Shape;565;p63"/>
          <p:cNvSpPr/>
          <p:nvPr/>
        </p:nvSpPr>
        <p:spPr>
          <a:xfrm>
            <a:off x="641250" y="1334250"/>
            <a:ext cx="7861500" cy="41895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디펜던시(dependencies) 패키지 불러오기(import)</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3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500"/>
              </a:spcBef>
              <a:spcAft>
                <a:spcPts val="0"/>
              </a:spcAft>
              <a:buClr>
                <a:schemeClr val="dk1"/>
              </a:buClr>
              <a:buSzPts val="1100"/>
              <a:buFont typeface="Arial"/>
              <a:buNone/>
            </a:pPr>
            <a:r>
              <a:rPr lang="ko-KR" dirty="0">
                <a:solidFill>
                  <a:srgbClr val="990000"/>
                </a:solidFill>
                <a:latin typeface="맑은 고딕" panose="020B0503020000020004" pitchFamily="50" charset="-127"/>
                <a:ea typeface="맑은 고딕" panose="020B0503020000020004" pitchFamily="50" charset="-127"/>
                <a:cs typeface="Roboto"/>
                <a:sym typeface="Roboto"/>
              </a:rPr>
              <a:t>from </a:t>
            </a:r>
            <a:r>
              <a:rPr lang="ko-KR" dirty="0">
                <a:solidFill>
                  <a:srgbClr val="212121"/>
                </a:solidFill>
                <a:latin typeface="맑은 고딕" panose="020B0503020000020004" pitchFamily="50" charset="-127"/>
                <a:ea typeface="맑은 고딕" panose="020B0503020000020004" pitchFamily="50" charset="-127"/>
                <a:cs typeface="Roboto"/>
                <a:sym typeface="Roboto"/>
              </a:rPr>
              <a:t>__future__ </a:t>
            </a:r>
            <a:r>
              <a:rPr lang="ko-KR" dirty="0">
                <a:solidFill>
                  <a:srgbClr val="990000"/>
                </a:solidFill>
                <a:latin typeface="맑은 고딕" panose="020B0503020000020004" pitchFamily="50" charset="-127"/>
                <a:ea typeface="맑은 고딕" panose="020B0503020000020004" pitchFamily="50" charset="-127"/>
                <a:cs typeface="Roboto"/>
                <a:sym typeface="Roboto"/>
              </a:rPr>
              <a:t>import </a:t>
            </a:r>
            <a:r>
              <a:rPr lang="ko-KR" dirty="0">
                <a:solidFill>
                  <a:srgbClr val="212121"/>
                </a:solidFill>
                <a:latin typeface="맑은 고딕" panose="020B0503020000020004" pitchFamily="50" charset="-127"/>
                <a:ea typeface="맑은 고딕" panose="020B0503020000020004" pitchFamily="50" charset="-127"/>
                <a:cs typeface="Roboto"/>
                <a:sym typeface="Roboto"/>
              </a:rPr>
              <a:t>division</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r>
              <a:rPr lang="ko-KR" sz="1200" dirty="0">
                <a:solidFill>
                  <a:srgbClr val="212121"/>
                </a:solidFill>
                <a:latin typeface="맑은 고딕" panose="020B0503020000020004" pitchFamily="50" charset="-127"/>
                <a:ea typeface="맑은 고딕" panose="020B0503020000020004" pitchFamily="50" charset="-127"/>
                <a:cs typeface="Roboto"/>
                <a:sym typeface="Roboto"/>
              </a:rPr>
              <a:t>__future__ import division은 / 연산자를 변경하여 모듈 전반에 걸쳐 진정한 나눗셈을 의미합니다. 명령 줄 옵션은 int 또는 long 인수에 적용된 고전적인 구분에 대한 런타임 경고를 활성화합니다.</a:t>
            </a: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566" name="Google Shape;566;p63"/>
          <p:cNvPicPr preferRelativeResize="0"/>
          <p:nvPr/>
        </p:nvPicPr>
        <p:blipFill>
          <a:blip r:embed="rId5">
            <a:alphaModFix/>
          </a:blip>
          <a:stretch>
            <a:fillRect/>
          </a:stretch>
        </p:blipFill>
        <p:spPr>
          <a:xfrm>
            <a:off x="801725" y="4212550"/>
            <a:ext cx="7540550" cy="12654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1"/>
        <p:cNvGrpSpPr/>
        <p:nvPr/>
      </p:nvGrpSpPr>
      <p:grpSpPr>
        <a:xfrm>
          <a:off x="0" y="0"/>
          <a:ext cx="0" cy="0"/>
          <a:chOff x="0" y="0"/>
          <a:chExt cx="0" cy="0"/>
        </a:xfrm>
      </p:grpSpPr>
      <p:sp>
        <p:nvSpPr>
          <p:cNvPr id="222" name="Google Shape;222;p28"/>
          <p:cNvSpPr/>
          <p:nvPr/>
        </p:nvSpPr>
        <p:spPr>
          <a:xfrm>
            <a:off x="3985122" y="2704050"/>
            <a:ext cx="42801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SzPts val="1100"/>
              <a:buNone/>
            </a:pPr>
            <a:r>
              <a:rPr lang="ko-KR" sz="3200" b="1">
                <a:solidFill>
                  <a:srgbClr val="2AB9C7"/>
                </a:solidFill>
              </a:rPr>
              <a:t>세바스찬과 인터뷰</a:t>
            </a:r>
            <a:endParaRPr sz="3200" b="1">
              <a:solidFill>
                <a:srgbClr val="2AB9C7"/>
              </a:solidFill>
            </a:endParaRPr>
          </a:p>
        </p:txBody>
      </p:sp>
      <p:sp>
        <p:nvSpPr>
          <p:cNvPr id="223" name="Google Shape;223;p28"/>
          <p:cNvSpPr/>
          <p:nvPr/>
        </p:nvSpPr>
        <p:spPr>
          <a:xfrm>
            <a:off x="451625" y="466725"/>
            <a:ext cx="14091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chemeClr val="dk1"/>
              </a:buClr>
              <a:buSzPts val="1100"/>
              <a:buFont typeface="Arial"/>
              <a:buNone/>
            </a:pPr>
            <a:r>
              <a:rPr lang="ko-KR" sz="1200">
                <a:solidFill>
                  <a:schemeClr val="lt1"/>
                </a:solidFill>
              </a:rPr>
              <a:t>TensorFlow U2</a:t>
            </a:r>
            <a:endParaRPr sz="1200">
              <a:solidFill>
                <a:schemeClr val="lt1"/>
              </a:solidFill>
            </a:endParaRPr>
          </a:p>
          <a:p>
            <a:pPr marL="0" marR="0" lvl="0" indent="0" algn="l" rtl="0">
              <a:lnSpc>
                <a:spcPct val="115000"/>
              </a:lnSpc>
              <a:spcBef>
                <a:spcPts val="0"/>
              </a:spcBef>
              <a:spcAft>
                <a:spcPts val="0"/>
              </a:spcAft>
              <a:buSzPts val="1100"/>
              <a:buNone/>
            </a:pPr>
            <a:r>
              <a:rPr lang="ko-KR" sz="1200">
                <a:solidFill>
                  <a:schemeClr val="lt1"/>
                </a:solidFill>
              </a:rPr>
              <a:t>머신러닝과 모델만들기 실습</a:t>
            </a:r>
            <a:endParaRPr sz="1200">
              <a:solidFill>
                <a:schemeClr val="lt1"/>
              </a:solidFill>
            </a:endParaRPr>
          </a:p>
        </p:txBody>
      </p:sp>
      <p:sp>
        <p:nvSpPr>
          <p:cNvPr id="224" name="Google Shape;224;p28"/>
          <p:cNvSpPr/>
          <p:nvPr/>
        </p:nvSpPr>
        <p:spPr>
          <a:xfrm>
            <a:off x="2852363" y="2346204"/>
            <a:ext cx="1210588" cy="110799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6600" b="1">
                <a:solidFill>
                  <a:srgbClr val="2AB9C7"/>
                </a:solidFill>
                <a:latin typeface="Arial"/>
                <a:ea typeface="Arial"/>
                <a:cs typeface="Arial"/>
                <a:sym typeface="Arial"/>
              </a:rPr>
              <a:t>0</a:t>
            </a:r>
            <a:r>
              <a:rPr lang="ko-KR" sz="6600" b="1">
                <a:solidFill>
                  <a:srgbClr val="2AB9C7"/>
                </a:solidFill>
              </a:rPr>
              <a:t>1</a:t>
            </a:r>
            <a:endParaRPr sz="6600" b="1">
              <a:solidFill>
                <a:srgbClr val="2AB9C7"/>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0"/>
        <p:cNvGrpSpPr/>
        <p:nvPr/>
      </p:nvGrpSpPr>
      <p:grpSpPr>
        <a:xfrm>
          <a:off x="0" y="0"/>
          <a:ext cx="0" cy="0"/>
          <a:chOff x="0" y="0"/>
          <a:chExt cx="0" cy="0"/>
        </a:xfrm>
      </p:grpSpPr>
      <p:sp>
        <p:nvSpPr>
          <p:cNvPr id="571" name="Google Shape;571;p64"/>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실습(Exercise) 2-3</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572" name="Google Shape;572;p64"/>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40</a:t>
            </a:fld>
            <a:endParaRPr/>
          </a:p>
        </p:txBody>
      </p:sp>
      <p:pic>
        <p:nvPicPr>
          <p:cNvPr id="573" name="Google Shape;573;p64"/>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574" name="Google Shape;574;p64"/>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575" name="Google Shape;575;p64"/>
          <p:cNvSpPr/>
          <p:nvPr/>
        </p:nvSpPr>
        <p:spPr>
          <a:xfrm>
            <a:off x="641250" y="1386600"/>
            <a:ext cx="7861500" cy="41895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디펜던시(dependencies) 패키지 불러오기(import)</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3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500"/>
              </a:spcBef>
              <a:spcAft>
                <a:spcPts val="0"/>
              </a:spcAft>
              <a:buClr>
                <a:schemeClr val="dk1"/>
              </a:buClr>
              <a:buSzPts val="1100"/>
              <a:buFont typeface="Arial"/>
              <a:buNone/>
            </a:pPr>
            <a:r>
              <a:rPr lang="ko-KR" dirty="0">
                <a:solidFill>
                  <a:srgbClr val="990000"/>
                </a:solidFill>
                <a:latin typeface="맑은 고딕" panose="020B0503020000020004" pitchFamily="50" charset="-127"/>
                <a:ea typeface="맑은 고딕" panose="020B0503020000020004" pitchFamily="50" charset="-127"/>
                <a:cs typeface="Roboto"/>
                <a:sym typeface="Roboto"/>
              </a:rPr>
              <a:t>from </a:t>
            </a:r>
            <a:r>
              <a:rPr lang="ko-KR" dirty="0">
                <a:solidFill>
                  <a:srgbClr val="212121"/>
                </a:solidFill>
                <a:latin typeface="맑은 고딕" panose="020B0503020000020004" pitchFamily="50" charset="-127"/>
                <a:ea typeface="맑은 고딕" panose="020B0503020000020004" pitchFamily="50" charset="-127"/>
                <a:cs typeface="Roboto"/>
                <a:sym typeface="Roboto"/>
              </a:rPr>
              <a:t>__future__ </a:t>
            </a:r>
            <a:r>
              <a:rPr lang="ko-KR" dirty="0">
                <a:solidFill>
                  <a:srgbClr val="990000"/>
                </a:solidFill>
                <a:latin typeface="맑은 고딕" panose="020B0503020000020004" pitchFamily="50" charset="-127"/>
                <a:ea typeface="맑은 고딕" panose="020B0503020000020004" pitchFamily="50" charset="-127"/>
                <a:cs typeface="Roboto"/>
                <a:sym typeface="Roboto"/>
              </a:rPr>
              <a:t>import </a:t>
            </a:r>
            <a:r>
              <a:rPr lang="ko-KR" dirty="0">
                <a:solidFill>
                  <a:srgbClr val="212121"/>
                </a:solidFill>
                <a:latin typeface="맑은 고딕" panose="020B0503020000020004" pitchFamily="50" charset="-127"/>
                <a:ea typeface="맑은 고딕" panose="020B0503020000020004" pitchFamily="50" charset="-127"/>
                <a:cs typeface="Roboto"/>
                <a:sym typeface="Roboto"/>
              </a:rPr>
              <a:t>division</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r>
              <a:rPr lang="ko-KR" sz="1200" dirty="0">
                <a:solidFill>
                  <a:srgbClr val="212121"/>
                </a:solidFill>
                <a:latin typeface="맑은 고딕" panose="020B0503020000020004" pitchFamily="50" charset="-127"/>
                <a:ea typeface="맑은 고딕" panose="020B0503020000020004" pitchFamily="50" charset="-127"/>
                <a:cs typeface="Roboto"/>
                <a:sym typeface="Roboto"/>
              </a:rPr>
              <a:t>예를 들어, a=100/23 (다음라인) print(a)를 하면 4 프린트되지만, </a:t>
            </a: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r>
              <a:rPr lang="ko-KR" sz="1200" dirty="0">
                <a:solidFill>
                  <a:srgbClr val="212121"/>
                </a:solidFill>
                <a:latin typeface="맑은 고딕" panose="020B0503020000020004" pitchFamily="50" charset="-127"/>
                <a:ea typeface="맑은 고딕" panose="020B0503020000020004" pitchFamily="50" charset="-127"/>
                <a:cs typeface="Roboto"/>
                <a:sym typeface="Roboto"/>
              </a:rPr>
              <a:t>이 명령문이후에는 a=100/23 (다음라인) print(a)를 하면 4.3478… 이 프린트 됩니다.</a:t>
            </a: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576" name="Google Shape;576;p64"/>
          <p:cNvPicPr preferRelativeResize="0"/>
          <p:nvPr/>
        </p:nvPicPr>
        <p:blipFill>
          <a:blip r:embed="rId5">
            <a:alphaModFix/>
          </a:blip>
          <a:stretch>
            <a:fillRect/>
          </a:stretch>
        </p:blipFill>
        <p:spPr>
          <a:xfrm>
            <a:off x="801725" y="4212550"/>
            <a:ext cx="7540550" cy="12654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0"/>
        <p:cNvGrpSpPr/>
        <p:nvPr/>
      </p:nvGrpSpPr>
      <p:grpSpPr>
        <a:xfrm>
          <a:off x="0" y="0"/>
          <a:ext cx="0" cy="0"/>
          <a:chOff x="0" y="0"/>
          <a:chExt cx="0" cy="0"/>
        </a:xfrm>
      </p:grpSpPr>
      <p:sp>
        <p:nvSpPr>
          <p:cNvPr id="581" name="Google Shape;581;p65"/>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실습(Exercise) 2-3</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582" name="Google Shape;582;p65"/>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41</a:t>
            </a:fld>
            <a:endParaRPr/>
          </a:p>
        </p:txBody>
      </p:sp>
      <p:pic>
        <p:nvPicPr>
          <p:cNvPr id="583" name="Google Shape;583;p65"/>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584" name="Google Shape;584;p65"/>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585" name="Google Shape;585;p65"/>
          <p:cNvSpPr/>
          <p:nvPr/>
        </p:nvSpPr>
        <p:spPr>
          <a:xfrm>
            <a:off x="641250" y="1334250"/>
            <a:ext cx="7861500" cy="41895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디펜던시(dependencies) 패키지 불러오기(import)</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3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500"/>
              </a:spcBef>
              <a:spcAft>
                <a:spcPts val="0"/>
              </a:spcAft>
              <a:buClr>
                <a:schemeClr val="dk1"/>
              </a:buClr>
              <a:buSzPts val="1100"/>
              <a:buFont typeface="Arial"/>
              <a:buNone/>
            </a:pPr>
            <a:r>
              <a:rPr lang="ko-KR" dirty="0">
                <a:solidFill>
                  <a:srgbClr val="990000"/>
                </a:solidFill>
                <a:latin typeface="맑은 고딕" panose="020B0503020000020004" pitchFamily="50" charset="-127"/>
                <a:ea typeface="맑은 고딕" panose="020B0503020000020004" pitchFamily="50" charset="-127"/>
                <a:cs typeface="Roboto"/>
                <a:sym typeface="Roboto"/>
              </a:rPr>
              <a:t>from </a:t>
            </a:r>
            <a:r>
              <a:rPr lang="ko-KR" dirty="0">
                <a:solidFill>
                  <a:srgbClr val="212121"/>
                </a:solidFill>
                <a:latin typeface="맑은 고딕" panose="020B0503020000020004" pitchFamily="50" charset="-127"/>
                <a:ea typeface="맑은 고딕" panose="020B0503020000020004" pitchFamily="50" charset="-127"/>
                <a:cs typeface="Roboto"/>
                <a:sym typeface="Roboto"/>
              </a:rPr>
              <a:t>__future__ </a:t>
            </a:r>
            <a:r>
              <a:rPr lang="ko-KR" dirty="0">
                <a:solidFill>
                  <a:srgbClr val="990000"/>
                </a:solidFill>
                <a:latin typeface="맑은 고딕" panose="020B0503020000020004" pitchFamily="50" charset="-127"/>
                <a:ea typeface="맑은 고딕" panose="020B0503020000020004" pitchFamily="50" charset="-127"/>
                <a:cs typeface="Roboto"/>
                <a:sym typeface="Roboto"/>
              </a:rPr>
              <a:t>import </a:t>
            </a:r>
            <a:r>
              <a:rPr lang="ko-KR" dirty="0">
                <a:solidFill>
                  <a:srgbClr val="212121"/>
                </a:solidFill>
                <a:latin typeface="맑은 고딕" panose="020B0503020000020004" pitchFamily="50" charset="-127"/>
                <a:ea typeface="맑은 고딕" panose="020B0503020000020004" pitchFamily="50" charset="-127"/>
                <a:cs typeface="Roboto"/>
                <a:sym typeface="Roboto"/>
              </a:rPr>
              <a:t>print_function</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r>
              <a:rPr lang="ko-KR" sz="1200" dirty="0">
                <a:solidFill>
                  <a:srgbClr val="212121"/>
                </a:solidFill>
                <a:latin typeface="맑은 고딕" panose="020B0503020000020004" pitchFamily="50" charset="-127"/>
                <a:ea typeface="맑은 고딕" panose="020B0503020000020004" pitchFamily="50" charset="-127"/>
                <a:cs typeface="Roboto"/>
                <a:sym typeface="Roboto"/>
              </a:rPr>
              <a:t>이렇게 하면 Python 버전 3.x 및 2.x에서의 호환성이 보장됩니다. </a:t>
            </a: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r>
              <a:rPr lang="ko-KR" sz="1200" dirty="0">
                <a:solidFill>
                  <a:srgbClr val="212121"/>
                </a:solidFill>
                <a:latin typeface="맑은 고딕" panose="020B0503020000020004" pitchFamily="50" charset="-127"/>
                <a:ea typeface="맑은 고딕" panose="020B0503020000020004" pitchFamily="50" charset="-127"/>
                <a:cs typeface="Roboto"/>
                <a:sym typeface="Roboto"/>
              </a:rPr>
              <a:t>2.x에서는 print "x"가 허용되고, 3.x는 print ( "x") 만 허용됩니다.</a:t>
            </a: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586" name="Google Shape;586;p65"/>
          <p:cNvPicPr preferRelativeResize="0"/>
          <p:nvPr/>
        </p:nvPicPr>
        <p:blipFill>
          <a:blip r:embed="rId5">
            <a:alphaModFix/>
          </a:blip>
          <a:stretch>
            <a:fillRect/>
          </a:stretch>
        </p:blipFill>
        <p:spPr>
          <a:xfrm>
            <a:off x="801725" y="4212550"/>
            <a:ext cx="7540550" cy="12654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0"/>
        <p:cNvGrpSpPr/>
        <p:nvPr/>
      </p:nvGrpSpPr>
      <p:grpSpPr>
        <a:xfrm>
          <a:off x="0" y="0"/>
          <a:ext cx="0" cy="0"/>
          <a:chOff x="0" y="0"/>
          <a:chExt cx="0" cy="0"/>
        </a:xfrm>
      </p:grpSpPr>
      <p:sp>
        <p:nvSpPr>
          <p:cNvPr id="591" name="Google Shape;591;p66"/>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실습(Exercise) 2-3</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592" name="Google Shape;592;p66"/>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42</a:t>
            </a:fld>
            <a:endParaRPr/>
          </a:p>
        </p:txBody>
      </p:sp>
      <p:pic>
        <p:nvPicPr>
          <p:cNvPr id="593" name="Google Shape;593;p66"/>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594" name="Google Shape;594;p66"/>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595" name="Google Shape;595;p66"/>
          <p:cNvSpPr/>
          <p:nvPr/>
        </p:nvSpPr>
        <p:spPr>
          <a:xfrm>
            <a:off x="641250" y="1334250"/>
            <a:ext cx="7861500" cy="41895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디펜던시(dependencies) 패키지 불러오기(import)</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3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500"/>
              </a:spcBef>
              <a:spcAft>
                <a:spcPts val="0"/>
              </a:spcAft>
              <a:buClr>
                <a:schemeClr val="dk1"/>
              </a:buClr>
              <a:buSzPts val="1100"/>
              <a:buFont typeface="Arial"/>
              <a:buNone/>
            </a:pPr>
            <a:r>
              <a:rPr lang="ko-KR" dirty="0">
                <a:solidFill>
                  <a:srgbClr val="990000"/>
                </a:solidFill>
                <a:latin typeface="맑은 고딕" panose="020B0503020000020004" pitchFamily="50" charset="-127"/>
                <a:ea typeface="맑은 고딕" panose="020B0503020000020004" pitchFamily="50" charset="-127"/>
                <a:cs typeface="Roboto"/>
                <a:sym typeface="Roboto"/>
              </a:rPr>
              <a:t>from </a:t>
            </a:r>
            <a:r>
              <a:rPr lang="ko-KR" dirty="0">
                <a:solidFill>
                  <a:srgbClr val="212121"/>
                </a:solidFill>
                <a:latin typeface="맑은 고딕" panose="020B0503020000020004" pitchFamily="50" charset="-127"/>
                <a:ea typeface="맑은 고딕" panose="020B0503020000020004" pitchFamily="50" charset="-127"/>
                <a:cs typeface="Roboto"/>
                <a:sym typeface="Roboto"/>
              </a:rPr>
              <a:t>__future__ </a:t>
            </a:r>
            <a:r>
              <a:rPr lang="ko-KR" dirty="0">
                <a:solidFill>
                  <a:srgbClr val="990000"/>
                </a:solidFill>
                <a:latin typeface="맑은 고딕" panose="020B0503020000020004" pitchFamily="50" charset="-127"/>
                <a:ea typeface="맑은 고딕" panose="020B0503020000020004" pitchFamily="50" charset="-127"/>
                <a:cs typeface="Roboto"/>
                <a:sym typeface="Roboto"/>
              </a:rPr>
              <a:t>import </a:t>
            </a:r>
            <a:r>
              <a:rPr lang="ko-KR" dirty="0">
                <a:solidFill>
                  <a:srgbClr val="212121"/>
                </a:solidFill>
                <a:latin typeface="맑은 고딕" panose="020B0503020000020004" pitchFamily="50" charset="-127"/>
                <a:ea typeface="맑은 고딕" panose="020B0503020000020004" pitchFamily="50" charset="-127"/>
                <a:cs typeface="Roboto"/>
                <a:sym typeface="Roboto"/>
              </a:rPr>
              <a:t>unicode_literals</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r>
              <a:rPr lang="ko-KR" sz="1200" dirty="0">
                <a:solidFill>
                  <a:srgbClr val="212121"/>
                </a:solidFill>
                <a:latin typeface="맑은 고딕" panose="020B0503020000020004" pitchFamily="50" charset="-127"/>
                <a:ea typeface="맑은 고딕" panose="020B0503020000020004" pitchFamily="50" charset="-127"/>
                <a:cs typeface="Roboto"/>
                <a:sym typeface="Roboto"/>
              </a:rPr>
              <a:t>UTF-8로 인코딩 된 byte를 보유하는 byte string을 작성하게됩니다.</a:t>
            </a: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r>
              <a:rPr lang="ko-KR" sz="1200" dirty="0">
                <a:solidFill>
                  <a:srgbClr val="212121"/>
                </a:solidFill>
                <a:latin typeface="맑은 고딕" panose="020B0503020000020004" pitchFamily="50" charset="-127"/>
                <a:ea typeface="맑은 고딕" panose="020B0503020000020004" pitchFamily="50" charset="-127"/>
                <a:cs typeface="Roboto"/>
                <a:sym typeface="Roboto"/>
              </a:rPr>
              <a:t>string과 함께 유니코드(unicode) string을 사용합니다. </a:t>
            </a: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r>
              <a:rPr lang="ko-KR" sz="1200" dirty="0">
                <a:solidFill>
                  <a:srgbClr val="212121"/>
                </a:solidFill>
                <a:latin typeface="맑은 고딕" panose="020B0503020000020004" pitchFamily="50" charset="-127"/>
                <a:ea typeface="맑은 고딕" panose="020B0503020000020004" pitchFamily="50" charset="-127"/>
                <a:cs typeface="Roboto"/>
                <a:sym typeface="Roboto"/>
              </a:rPr>
              <a:t>print는이 두 값을 다르게 처리해야 하기 때문에 변경되지 않은 sys.stdout의 byte string을 사용하고, 유니 코드 문자열은 sys.stdout.encoding을 참조합니다. 기본값은 ASCII입니다.</a:t>
            </a: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596" name="Google Shape;596;p66"/>
          <p:cNvPicPr preferRelativeResize="0"/>
          <p:nvPr/>
        </p:nvPicPr>
        <p:blipFill>
          <a:blip r:embed="rId5">
            <a:alphaModFix/>
          </a:blip>
          <a:stretch>
            <a:fillRect/>
          </a:stretch>
        </p:blipFill>
        <p:spPr>
          <a:xfrm>
            <a:off x="801725" y="4212075"/>
            <a:ext cx="7540550" cy="12654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00"/>
        <p:cNvGrpSpPr/>
        <p:nvPr/>
      </p:nvGrpSpPr>
      <p:grpSpPr>
        <a:xfrm>
          <a:off x="0" y="0"/>
          <a:ext cx="0" cy="0"/>
          <a:chOff x="0" y="0"/>
          <a:chExt cx="0" cy="0"/>
        </a:xfrm>
      </p:grpSpPr>
      <p:sp>
        <p:nvSpPr>
          <p:cNvPr id="601" name="Google Shape;601;p67"/>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실습(Exercise) 2-3</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602" name="Google Shape;602;p67"/>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43</a:t>
            </a:fld>
            <a:endParaRPr/>
          </a:p>
        </p:txBody>
      </p:sp>
      <p:pic>
        <p:nvPicPr>
          <p:cNvPr id="603" name="Google Shape;603;p67"/>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604" name="Google Shape;604;p67"/>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605" name="Google Shape;605;p67"/>
          <p:cNvSpPr/>
          <p:nvPr/>
        </p:nvSpPr>
        <p:spPr>
          <a:xfrm>
            <a:off x="641250" y="1334250"/>
            <a:ext cx="7861500" cy="41895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학습/트레이닝 데이터 셋업(Set up training data)</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3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500"/>
              </a:spcBef>
              <a:spcAft>
                <a:spcPts val="0"/>
              </a:spcAft>
              <a:buClr>
                <a:schemeClr val="dk1"/>
              </a:buClr>
              <a:buSzPts val="1100"/>
              <a:buFont typeface="Arial"/>
              <a:buNone/>
            </a:pPr>
            <a:r>
              <a:rPr lang="ko-KR" sz="1200" dirty="0">
                <a:solidFill>
                  <a:srgbClr val="212121"/>
                </a:solidFill>
                <a:latin typeface="맑은 고딕" panose="020B0503020000020004" pitchFamily="50" charset="-127"/>
                <a:ea typeface="맑은 고딕" panose="020B0503020000020004" pitchFamily="50" charset="-127"/>
                <a:cs typeface="Roboto"/>
                <a:sym typeface="Roboto"/>
              </a:rPr>
              <a:t>전에 보았듯이, 머신러닝의 지도학습은 입력과 출력의 집합이 주어진 알고리즘을 알아내는 것입니다. </a:t>
            </a: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r>
              <a:rPr lang="ko-KR" sz="1200" dirty="0">
                <a:solidFill>
                  <a:srgbClr val="212121"/>
                </a:solidFill>
                <a:latin typeface="맑은 고딕" panose="020B0503020000020004" pitchFamily="50" charset="-127"/>
                <a:ea typeface="맑은 고딕" panose="020B0503020000020004" pitchFamily="50" charset="-127"/>
                <a:cs typeface="Roboto"/>
                <a:sym typeface="Roboto"/>
              </a:rPr>
              <a:t>여기에서 섭씨로 온도가 주어질 때 화씨로 온도를 줄 수있는 모델을 만듭니다.</a:t>
            </a: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606" name="Google Shape;606;p67"/>
          <p:cNvPicPr preferRelativeResize="0"/>
          <p:nvPr/>
        </p:nvPicPr>
        <p:blipFill>
          <a:blip r:embed="rId5">
            <a:alphaModFix/>
          </a:blip>
          <a:stretch>
            <a:fillRect/>
          </a:stretch>
        </p:blipFill>
        <p:spPr>
          <a:xfrm>
            <a:off x="641250" y="3782675"/>
            <a:ext cx="7861500" cy="1348046"/>
          </a:xfrm>
          <a:prstGeom prst="rect">
            <a:avLst/>
          </a:prstGeom>
          <a:noFill/>
          <a:ln w="12700" cap="flat" cmpd="sng">
            <a:solidFill>
              <a:srgbClr val="000000"/>
            </a:solidFill>
            <a:prstDash val="solid"/>
            <a:miter lim="8000"/>
            <a:headEnd type="none" w="sm" len="sm"/>
            <a:tailEnd type="none" w="sm" len="sm"/>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0"/>
        <p:cNvGrpSpPr/>
        <p:nvPr/>
      </p:nvGrpSpPr>
      <p:grpSpPr>
        <a:xfrm>
          <a:off x="0" y="0"/>
          <a:ext cx="0" cy="0"/>
          <a:chOff x="0" y="0"/>
          <a:chExt cx="0" cy="0"/>
        </a:xfrm>
      </p:grpSpPr>
      <p:sp>
        <p:nvSpPr>
          <p:cNvPr id="611" name="Google Shape;611;p68"/>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실습(Exercise) 2-3</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612" name="Google Shape;612;p68"/>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44</a:t>
            </a:fld>
            <a:endParaRPr/>
          </a:p>
        </p:txBody>
      </p:sp>
      <p:pic>
        <p:nvPicPr>
          <p:cNvPr id="613" name="Google Shape;613;p68"/>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614" name="Google Shape;614;p68"/>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615" name="Google Shape;615;p68"/>
          <p:cNvSpPr/>
          <p:nvPr/>
        </p:nvSpPr>
        <p:spPr>
          <a:xfrm>
            <a:off x="641250" y="1334250"/>
            <a:ext cx="7861500" cy="41895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학습/트레이닝 데이터 셋업(Set up training data)</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3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500"/>
              </a:spcBef>
              <a:spcAft>
                <a:spcPts val="0"/>
              </a:spcAft>
              <a:buClr>
                <a:schemeClr val="dk1"/>
              </a:buClr>
              <a:buSzPts val="1100"/>
              <a:buFont typeface="Arial"/>
              <a:buNone/>
            </a:pPr>
            <a:r>
              <a:rPr lang="ko-KR" sz="1200" dirty="0">
                <a:solidFill>
                  <a:srgbClr val="212121"/>
                </a:solidFill>
                <a:latin typeface="맑은 고딕" panose="020B0503020000020004" pitchFamily="50" charset="-127"/>
                <a:ea typeface="맑은 고딕" panose="020B0503020000020004" pitchFamily="50" charset="-127"/>
                <a:cs typeface="Roboto"/>
                <a:sym typeface="Roboto"/>
              </a:rPr>
              <a:t>실행후 아래와 같이 프린트 됩니다.</a:t>
            </a: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616" name="Google Shape;616;p68"/>
          <p:cNvPicPr preferRelativeResize="0"/>
          <p:nvPr/>
        </p:nvPicPr>
        <p:blipFill>
          <a:blip r:embed="rId5">
            <a:alphaModFix/>
          </a:blip>
          <a:stretch>
            <a:fillRect/>
          </a:stretch>
        </p:blipFill>
        <p:spPr>
          <a:xfrm>
            <a:off x="932600" y="2962976"/>
            <a:ext cx="7278800" cy="274378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0"/>
        <p:cNvGrpSpPr/>
        <p:nvPr/>
      </p:nvGrpSpPr>
      <p:grpSpPr>
        <a:xfrm>
          <a:off x="0" y="0"/>
          <a:ext cx="0" cy="0"/>
          <a:chOff x="0" y="0"/>
          <a:chExt cx="0" cy="0"/>
        </a:xfrm>
      </p:grpSpPr>
      <p:sp>
        <p:nvSpPr>
          <p:cNvPr id="621" name="Google Shape;621;p69"/>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실습(Exercise) 2-3</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622" name="Google Shape;622;p69"/>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45</a:t>
            </a:fld>
            <a:endParaRPr/>
          </a:p>
        </p:txBody>
      </p:sp>
      <p:pic>
        <p:nvPicPr>
          <p:cNvPr id="623" name="Google Shape;623;p69"/>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624" name="Google Shape;624;p69"/>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625" name="Google Shape;625;p69"/>
          <p:cNvSpPr/>
          <p:nvPr/>
        </p:nvSpPr>
        <p:spPr>
          <a:xfrm>
            <a:off x="641250" y="1334250"/>
            <a:ext cx="7861500" cy="41895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머신러닝(Machine Learning) 용어</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300"/>
              </a:spcBef>
              <a:spcAft>
                <a:spcPts val="0"/>
              </a:spcAft>
              <a:buNone/>
            </a:pPr>
            <a:endParaRPr sz="1600" dirty="0">
              <a:solidFill>
                <a:srgbClr val="3F3F3F"/>
              </a:solidFill>
              <a:latin typeface="Nanum Gothic"/>
              <a:ea typeface="Nanum Gothic"/>
              <a:cs typeface="Nanum Gothic"/>
              <a:sym typeface="Nanum Gothic"/>
            </a:endParaRPr>
          </a:p>
          <a:p>
            <a:pPr marL="457200" lvl="0" indent="-317500" algn="l" rtl="0">
              <a:lnSpc>
                <a:spcPct val="150000"/>
              </a:lnSpc>
              <a:spcBef>
                <a:spcPts val="500"/>
              </a:spcBef>
              <a:spcAft>
                <a:spcPts val="0"/>
              </a:spcAft>
              <a:buClr>
                <a:srgbClr val="212121"/>
              </a:buClr>
              <a:buSzPts val="1400"/>
              <a:buFont typeface="Roboto"/>
              <a:buChar char="●"/>
            </a:pPr>
            <a:r>
              <a:rPr lang="ko-KR" dirty="0">
                <a:solidFill>
                  <a:srgbClr val="212121"/>
                </a:solidFill>
                <a:latin typeface="맑은 고딕" panose="020B0503020000020004" pitchFamily="50" charset="-127"/>
                <a:ea typeface="맑은 고딕" panose="020B0503020000020004" pitchFamily="50" charset="-127"/>
                <a:cs typeface="Roboto"/>
                <a:sym typeface="Roboto"/>
              </a:rPr>
              <a:t>피쳐(Feature) — 모델의 입력입니다. 이 경우 단일 값 - 섭씨(celsius)</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50000"/>
              </a:lnSpc>
              <a:spcBef>
                <a:spcPts val="0"/>
              </a:spcBef>
              <a:spcAft>
                <a:spcPts val="0"/>
              </a:spcAft>
              <a:buClr>
                <a:srgbClr val="212121"/>
              </a:buClr>
              <a:buSzPts val="1400"/>
              <a:buFont typeface="Roboto"/>
              <a:buChar char="●"/>
            </a:pPr>
            <a:r>
              <a:rPr lang="ko-KR" dirty="0">
                <a:solidFill>
                  <a:srgbClr val="212121"/>
                </a:solidFill>
                <a:latin typeface="맑은 고딕" panose="020B0503020000020004" pitchFamily="50" charset="-127"/>
                <a:ea typeface="맑은 고딕" panose="020B0503020000020004" pitchFamily="50" charset="-127"/>
                <a:cs typeface="Roboto"/>
                <a:sym typeface="Roboto"/>
              </a:rPr>
              <a:t>레이블(Labels) — 모델에서 예측 한 결과입니다. 이 경우 단일 값 - 화씨(fahrenheit)</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50000"/>
              </a:lnSpc>
              <a:spcBef>
                <a:spcPts val="0"/>
              </a:spcBef>
              <a:spcAft>
                <a:spcPts val="0"/>
              </a:spcAft>
              <a:buClr>
                <a:srgbClr val="212121"/>
              </a:buClr>
              <a:buSzPts val="1400"/>
              <a:buFont typeface="Roboto"/>
              <a:buChar char="●"/>
            </a:pPr>
            <a:r>
              <a:rPr lang="ko-KR" dirty="0">
                <a:solidFill>
                  <a:srgbClr val="212121"/>
                </a:solidFill>
                <a:latin typeface="맑은 고딕" panose="020B0503020000020004" pitchFamily="50" charset="-127"/>
                <a:ea typeface="맑은 고딕" panose="020B0503020000020004" pitchFamily="50" charset="-127"/>
                <a:cs typeface="Roboto"/>
                <a:sym typeface="Roboto"/>
              </a:rPr>
              <a:t>예제(Example) — 교육 중에 사용되는 입력/출력 페어(pair). 여기서는 (22,72)와 같은 특정 인덱스(index)에서 celsius_q 및 fahrenheit_a의 값 pair을 사용합니다.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9"/>
        <p:cNvGrpSpPr/>
        <p:nvPr/>
      </p:nvGrpSpPr>
      <p:grpSpPr>
        <a:xfrm>
          <a:off x="0" y="0"/>
          <a:ext cx="0" cy="0"/>
          <a:chOff x="0" y="0"/>
          <a:chExt cx="0" cy="0"/>
        </a:xfrm>
      </p:grpSpPr>
      <p:sp>
        <p:nvSpPr>
          <p:cNvPr id="630" name="Google Shape;630;p70"/>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실습(Exercise) 2-3</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631" name="Google Shape;631;p70"/>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46</a:t>
            </a:fld>
            <a:endParaRPr/>
          </a:p>
        </p:txBody>
      </p:sp>
      <p:pic>
        <p:nvPicPr>
          <p:cNvPr id="632" name="Google Shape;632;p70"/>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633" name="Google Shape;633;p70"/>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634" name="Google Shape;634;p70"/>
          <p:cNvSpPr/>
          <p:nvPr/>
        </p:nvSpPr>
        <p:spPr>
          <a:xfrm>
            <a:off x="641250" y="1334250"/>
            <a:ext cx="7861500" cy="41895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모델 만들기</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3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500"/>
              </a:spcBef>
              <a:spcAft>
                <a:spcPts val="0"/>
              </a:spcAft>
              <a:buClr>
                <a:schemeClr val="dk1"/>
              </a:buClr>
              <a:buSzPts val="1100"/>
              <a:buFont typeface="Arial"/>
              <a:buNone/>
            </a:pPr>
            <a:r>
              <a:rPr lang="ko-KR" sz="1200" dirty="0">
                <a:solidFill>
                  <a:srgbClr val="212121"/>
                </a:solidFill>
                <a:latin typeface="맑은 고딕" panose="020B0503020000020004" pitchFamily="50" charset="-127"/>
                <a:ea typeface="맑은 고딕" panose="020B0503020000020004" pitchFamily="50" charset="-127"/>
                <a:cs typeface="Roboto"/>
                <a:sym typeface="Roboto"/>
              </a:rPr>
              <a:t>이제 모델을 만듭니다. 가능한 가장 단순한 모델인 Dense 네트워크(network)를 사용할 것입니다. 이 화씨섭씨 문제는 간단하기 때문에 이 네트워크에는 단일 뉴런(neuron)이 있는 단일 레이어(layer)만 사용할 것 입니다.</a:t>
            </a: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635" name="Google Shape;635;p70"/>
          <p:cNvPicPr preferRelativeResize="0"/>
          <p:nvPr/>
        </p:nvPicPr>
        <p:blipFill>
          <a:blip r:embed="rId5">
            <a:alphaModFix/>
          </a:blip>
          <a:stretch>
            <a:fillRect/>
          </a:stretch>
        </p:blipFill>
        <p:spPr>
          <a:xfrm>
            <a:off x="626675" y="3976225"/>
            <a:ext cx="7890662" cy="9376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9"/>
        <p:cNvGrpSpPr/>
        <p:nvPr/>
      </p:nvGrpSpPr>
      <p:grpSpPr>
        <a:xfrm>
          <a:off x="0" y="0"/>
          <a:ext cx="0" cy="0"/>
          <a:chOff x="0" y="0"/>
          <a:chExt cx="0" cy="0"/>
        </a:xfrm>
      </p:grpSpPr>
      <p:sp>
        <p:nvSpPr>
          <p:cNvPr id="640" name="Google Shape;640;p71"/>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실습(Exercise) 2-3</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641" name="Google Shape;641;p71"/>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47</a:t>
            </a:fld>
            <a:endParaRPr/>
          </a:p>
        </p:txBody>
      </p:sp>
      <p:pic>
        <p:nvPicPr>
          <p:cNvPr id="642" name="Google Shape;642;p71"/>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643" name="Google Shape;643;p71"/>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644" name="Google Shape;644;p71"/>
          <p:cNvSpPr/>
          <p:nvPr/>
        </p:nvSpPr>
        <p:spPr>
          <a:xfrm>
            <a:off x="641250" y="1334250"/>
            <a:ext cx="7861500" cy="22539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레이어(layer) 만들기</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3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500"/>
              </a:spcBef>
              <a:spcAft>
                <a:spcPts val="0"/>
              </a:spcAft>
              <a:buClr>
                <a:schemeClr val="dk1"/>
              </a:buClr>
              <a:buSzPts val="1100"/>
              <a:buFont typeface="Arial"/>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레이어 l0(엘0) 이란 변수를 만들고 다음과 같은 </a:t>
            </a:r>
            <a:r>
              <a:rPr lang="ko-KR" dirty="0" smtClean="0">
                <a:solidFill>
                  <a:srgbClr val="212121"/>
                </a:solidFill>
                <a:latin typeface="맑은 고딕" panose="020B0503020000020004" pitchFamily="50" charset="-127"/>
                <a:ea typeface="맑은 고딕" panose="020B0503020000020004" pitchFamily="50" charset="-127"/>
                <a:cs typeface="Roboto"/>
                <a:sym typeface="Roboto"/>
              </a:rPr>
              <a:t>설정으로</a:t>
            </a:r>
            <a:r>
              <a:rPr lang="en-US" altLang="ko-KR" dirty="0" smtClean="0">
                <a:solidFill>
                  <a:srgbClr val="212121"/>
                </a:solidFill>
                <a:latin typeface="맑은 고딕" panose="020B0503020000020004" pitchFamily="50" charset="-127"/>
                <a:ea typeface="맑은 고딕" panose="020B0503020000020004" pitchFamily="50" charset="-127"/>
                <a:cs typeface="Roboto"/>
                <a:sym typeface="Roboto"/>
              </a:rPr>
              <a:t> </a:t>
            </a:r>
            <a:r>
              <a:rPr lang="ko-KR" dirty="0" smtClean="0">
                <a:solidFill>
                  <a:srgbClr val="212121"/>
                </a:solidFill>
                <a:latin typeface="맑은 고딕" panose="020B0503020000020004" pitchFamily="50" charset="-127"/>
                <a:ea typeface="맑은 고딕" panose="020B0503020000020004" pitchFamily="50" charset="-127"/>
                <a:cs typeface="Roboto"/>
                <a:sym typeface="Roboto"/>
              </a:rPr>
              <a:t>tf.keras.layers.Dense</a:t>
            </a:r>
            <a:r>
              <a:rPr lang="ko-KR" dirty="0">
                <a:solidFill>
                  <a:srgbClr val="212121"/>
                </a:solidFill>
                <a:latin typeface="맑은 고딕" panose="020B0503020000020004" pitchFamily="50" charset="-127"/>
                <a:ea typeface="맑은 고딕" panose="020B0503020000020004" pitchFamily="50" charset="-127"/>
                <a:cs typeface="Roboto"/>
                <a:sym typeface="Roboto"/>
              </a:rPr>
              <a:t>를 인스턴스화 합니다: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645" name="Google Shape;645;p71"/>
          <p:cNvPicPr preferRelativeResize="0"/>
          <p:nvPr/>
        </p:nvPicPr>
        <p:blipFill>
          <a:blip r:embed="rId5">
            <a:alphaModFix/>
          </a:blip>
          <a:stretch>
            <a:fillRect/>
          </a:stretch>
        </p:blipFill>
        <p:spPr>
          <a:xfrm>
            <a:off x="626675" y="3976225"/>
            <a:ext cx="7890662" cy="9376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9"/>
        <p:cNvGrpSpPr/>
        <p:nvPr/>
      </p:nvGrpSpPr>
      <p:grpSpPr>
        <a:xfrm>
          <a:off x="0" y="0"/>
          <a:ext cx="0" cy="0"/>
          <a:chOff x="0" y="0"/>
          <a:chExt cx="0" cy="0"/>
        </a:xfrm>
      </p:grpSpPr>
      <p:sp>
        <p:nvSpPr>
          <p:cNvPr id="650" name="Google Shape;650;p72"/>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실습(Exercise) 2-3</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651" name="Google Shape;651;p72"/>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48</a:t>
            </a:fld>
            <a:endParaRPr/>
          </a:p>
        </p:txBody>
      </p:sp>
      <p:pic>
        <p:nvPicPr>
          <p:cNvPr id="652" name="Google Shape;652;p72"/>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653" name="Google Shape;653;p72"/>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654" name="Google Shape;654;p72"/>
          <p:cNvSpPr/>
          <p:nvPr/>
        </p:nvSpPr>
        <p:spPr>
          <a:xfrm>
            <a:off x="641250" y="1334250"/>
            <a:ext cx="7861500" cy="2300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레이어(layer) 만들기</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3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500"/>
              </a:spcBef>
              <a:spcAft>
                <a:spcPts val="0"/>
              </a:spcAft>
              <a:buClr>
                <a:schemeClr val="dk1"/>
              </a:buClr>
              <a:buSzPts val="1100"/>
              <a:buFont typeface="Arial"/>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input_shape = [1] - 이 레이어에 대한 입력이 단일 값임을 지정합니다. 즉, 모양은 멤버가 하나인 1 차원 배열입니다. 이것이 첫번째 (그리고 유일한) 레이어이기 때문에, 그 입력 모양은 전체 모델의 입력 모양입니다. 단일 값은 섭씨 온도를 나타내는 부동소수점(float point) 숫자입니다.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655" name="Google Shape;655;p72"/>
          <p:cNvPicPr preferRelativeResize="0"/>
          <p:nvPr/>
        </p:nvPicPr>
        <p:blipFill>
          <a:blip r:embed="rId5">
            <a:alphaModFix/>
          </a:blip>
          <a:stretch>
            <a:fillRect/>
          </a:stretch>
        </p:blipFill>
        <p:spPr>
          <a:xfrm>
            <a:off x="626675" y="3976225"/>
            <a:ext cx="7890662" cy="9376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9"/>
        <p:cNvGrpSpPr/>
        <p:nvPr/>
      </p:nvGrpSpPr>
      <p:grpSpPr>
        <a:xfrm>
          <a:off x="0" y="0"/>
          <a:ext cx="0" cy="0"/>
          <a:chOff x="0" y="0"/>
          <a:chExt cx="0" cy="0"/>
        </a:xfrm>
      </p:grpSpPr>
      <p:sp>
        <p:nvSpPr>
          <p:cNvPr id="660" name="Google Shape;660;p73"/>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실습(Exercise) 2-3</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661" name="Google Shape;661;p73"/>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49</a:t>
            </a:fld>
            <a:endParaRPr/>
          </a:p>
        </p:txBody>
      </p:sp>
      <p:pic>
        <p:nvPicPr>
          <p:cNvPr id="662" name="Google Shape;662;p73"/>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663" name="Google Shape;663;p73"/>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664" name="Google Shape;664;p73"/>
          <p:cNvSpPr/>
          <p:nvPr/>
        </p:nvSpPr>
        <p:spPr>
          <a:xfrm>
            <a:off x="641250" y="1334250"/>
            <a:ext cx="7861500" cy="41895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레이어(layer) 만들기</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units = 1 - 레이어의 뉴런(neuron) 수를 지정합니다. 뉴런 수는 얼마나 많은 내부 변수(internal variables)가 문제를 해결할 방법을 배우고자 하는지를 정의합니다. 또한, 이 경우는 레이어가 하나이기 때문에 모델의 출력 크기(size)이며 화씨 온도를 나타내는 부동소수점(float) 값이기도 합니다. (다중 레이어(multi-layered) 네트워크에서 레이어의 크기와 모양은 다음 레이어의 'input_shape'와 일치해야합니다.)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665" name="Google Shape;665;p73"/>
          <p:cNvPicPr preferRelativeResize="0"/>
          <p:nvPr/>
        </p:nvPicPr>
        <p:blipFill>
          <a:blip r:embed="rId5">
            <a:alphaModFix/>
          </a:blip>
          <a:stretch>
            <a:fillRect/>
          </a:stretch>
        </p:blipFill>
        <p:spPr>
          <a:xfrm>
            <a:off x="626675" y="4062125"/>
            <a:ext cx="7890662" cy="937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8"/>
        <p:cNvGrpSpPr/>
        <p:nvPr/>
      </p:nvGrpSpPr>
      <p:grpSpPr>
        <a:xfrm>
          <a:off x="0" y="0"/>
          <a:ext cx="0" cy="0"/>
          <a:chOff x="0" y="0"/>
          <a:chExt cx="0" cy="0"/>
        </a:xfrm>
      </p:grpSpPr>
      <p:sp>
        <p:nvSpPr>
          <p:cNvPr id="229" name="Google Shape;229;p29"/>
          <p:cNvSpPr/>
          <p:nvPr/>
        </p:nvSpPr>
        <p:spPr>
          <a:xfrm>
            <a:off x="6425450" y="492525"/>
            <a:ext cx="2355900" cy="554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세바스찬과 인터뷰</a:t>
            </a:r>
            <a:endParaRPr sz="1800" b="1">
              <a:solidFill>
                <a:schemeClr val="lt1"/>
              </a:solidFill>
            </a:endParaRPr>
          </a:p>
        </p:txBody>
      </p:sp>
      <p:sp>
        <p:nvSpPr>
          <p:cNvPr id="230" name="Google Shape;230;p29"/>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a:t>
            </a:fld>
            <a:endParaRPr/>
          </a:p>
        </p:txBody>
      </p:sp>
      <p:pic>
        <p:nvPicPr>
          <p:cNvPr id="231" name="Google Shape;231;p29"/>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232" name="Google Shape;232;p29"/>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1</a:t>
            </a:r>
            <a:endParaRPr sz="3000" b="1">
              <a:solidFill>
                <a:schemeClr val="lt1"/>
              </a:solidFill>
              <a:latin typeface="Arial"/>
              <a:ea typeface="Arial"/>
              <a:cs typeface="Arial"/>
              <a:sym typeface="Arial"/>
            </a:endParaRPr>
          </a:p>
        </p:txBody>
      </p:sp>
      <p:sp>
        <p:nvSpPr>
          <p:cNvPr id="233" name="Google Shape;233;p29"/>
          <p:cNvSpPr/>
          <p:nvPr/>
        </p:nvSpPr>
        <p:spPr>
          <a:xfrm>
            <a:off x="676350" y="1594624"/>
            <a:ext cx="7861500" cy="36984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1600" u="sng">
                <a:solidFill>
                  <a:schemeClr val="hlink"/>
                </a:solidFill>
                <a:latin typeface="Nanum Gothic"/>
                <a:ea typeface="Nanum Gothic"/>
                <a:cs typeface="Nanum Gothic"/>
                <a:sym typeface="Nanum Gothic"/>
                <a:hlinkClick r:id="rId5"/>
              </a:rPr>
              <a:t>https://www.youtube.com/watch?time_continue=7&amp;v=sbnWwIpQoc0</a:t>
            </a:r>
            <a:endParaRPr sz="160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a:solidFill>
                <a:srgbClr val="3F3F3F"/>
              </a:solidFill>
              <a:latin typeface="Nanum Gothic"/>
              <a:ea typeface="Nanum Gothic"/>
              <a:cs typeface="Nanum Gothic"/>
              <a:sym typeface="Nanum Gothic"/>
            </a:endParaRPr>
          </a:p>
        </p:txBody>
      </p:sp>
      <p:pic>
        <p:nvPicPr>
          <p:cNvPr id="234" name="Google Shape;234;p29"/>
          <p:cNvPicPr preferRelativeResize="0"/>
          <p:nvPr/>
        </p:nvPicPr>
        <p:blipFill>
          <a:blip r:embed="rId6">
            <a:alphaModFix/>
          </a:blip>
          <a:stretch>
            <a:fillRect/>
          </a:stretch>
        </p:blipFill>
        <p:spPr>
          <a:xfrm>
            <a:off x="1783137" y="2229050"/>
            <a:ext cx="5577724" cy="3466467"/>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9"/>
        <p:cNvGrpSpPr/>
        <p:nvPr/>
      </p:nvGrpSpPr>
      <p:grpSpPr>
        <a:xfrm>
          <a:off x="0" y="0"/>
          <a:ext cx="0" cy="0"/>
          <a:chOff x="0" y="0"/>
          <a:chExt cx="0" cy="0"/>
        </a:xfrm>
      </p:grpSpPr>
      <p:sp>
        <p:nvSpPr>
          <p:cNvPr id="670" name="Google Shape;670;p74"/>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실습(Exercise) 2-3</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671" name="Google Shape;671;p74"/>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50</a:t>
            </a:fld>
            <a:endParaRPr/>
          </a:p>
        </p:txBody>
      </p:sp>
      <p:pic>
        <p:nvPicPr>
          <p:cNvPr id="672" name="Google Shape;672;p74"/>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673" name="Google Shape;673;p74"/>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674" name="Google Shape;674;p74"/>
          <p:cNvSpPr/>
          <p:nvPr/>
        </p:nvSpPr>
        <p:spPr>
          <a:xfrm>
            <a:off x="641250" y="1334250"/>
            <a:ext cx="7861500" cy="41895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레이어를 가지고 모델 만들기</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레이어가 정의되면 모델을 레이어를 이용해 조립(assemble)합니다. Sequential 모델 정의는 레이어 리스트(list)을 인수(argument)로 사용하고, 입력에서 출력까지의 계산 순서를 지정합니다.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이 모델은 레이어, l0(엘0) 하나만 갖습니다.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675" name="Google Shape;675;p74"/>
          <p:cNvPicPr preferRelativeResize="0"/>
          <p:nvPr/>
        </p:nvPicPr>
        <p:blipFill>
          <a:blip r:embed="rId5">
            <a:alphaModFix/>
          </a:blip>
          <a:stretch>
            <a:fillRect/>
          </a:stretch>
        </p:blipFill>
        <p:spPr>
          <a:xfrm>
            <a:off x="803125" y="4092650"/>
            <a:ext cx="7537750" cy="12982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9"/>
        <p:cNvGrpSpPr/>
        <p:nvPr/>
      </p:nvGrpSpPr>
      <p:grpSpPr>
        <a:xfrm>
          <a:off x="0" y="0"/>
          <a:ext cx="0" cy="0"/>
          <a:chOff x="0" y="0"/>
          <a:chExt cx="0" cy="0"/>
        </a:xfrm>
      </p:grpSpPr>
      <p:sp>
        <p:nvSpPr>
          <p:cNvPr id="680" name="Google Shape;680;p75"/>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실습(Exercise) 2-3</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681" name="Google Shape;681;p75"/>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51</a:t>
            </a:fld>
            <a:endParaRPr/>
          </a:p>
        </p:txBody>
      </p:sp>
      <p:pic>
        <p:nvPicPr>
          <p:cNvPr id="682" name="Google Shape;682;p75"/>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683" name="Google Shape;683;p75"/>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684" name="Google Shape;684;p75"/>
          <p:cNvSpPr/>
          <p:nvPr/>
        </p:nvSpPr>
        <p:spPr>
          <a:xfrm>
            <a:off x="641250" y="1334250"/>
            <a:ext cx="7861500" cy="41895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레이어/모델 노트</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이 두가지를 동시에 할 수도 있습니다.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모델을 만들때, 레이어를 정의하는 코드를 흔히 볼 수 있을것입니다.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685" name="Google Shape;685;p75"/>
          <p:cNvPicPr preferRelativeResize="0"/>
          <p:nvPr/>
        </p:nvPicPr>
        <p:blipFill>
          <a:blip r:embed="rId5">
            <a:alphaModFix/>
          </a:blip>
          <a:stretch>
            <a:fillRect/>
          </a:stretch>
        </p:blipFill>
        <p:spPr>
          <a:xfrm>
            <a:off x="776663" y="3836450"/>
            <a:ext cx="7590674" cy="14502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9"/>
        <p:cNvGrpSpPr/>
        <p:nvPr/>
      </p:nvGrpSpPr>
      <p:grpSpPr>
        <a:xfrm>
          <a:off x="0" y="0"/>
          <a:ext cx="0" cy="0"/>
          <a:chOff x="0" y="0"/>
          <a:chExt cx="0" cy="0"/>
        </a:xfrm>
      </p:grpSpPr>
      <p:sp>
        <p:nvSpPr>
          <p:cNvPr id="690" name="Google Shape;690;p76"/>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실습(Exercise) 2-3</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691" name="Google Shape;691;p76"/>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52</a:t>
            </a:fld>
            <a:endParaRPr/>
          </a:p>
        </p:txBody>
      </p:sp>
      <p:pic>
        <p:nvPicPr>
          <p:cNvPr id="692" name="Google Shape;692;p76"/>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693" name="Google Shape;693;p76"/>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694" name="Google Shape;694;p76"/>
          <p:cNvSpPr/>
          <p:nvPr/>
        </p:nvSpPr>
        <p:spPr>
          <a:xfrm>
            <a:off x="641250" y="1334250"/>
            <a:ext cx="7861500" cy="41895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손실(loss) 및 최적화(optimizer) 함수(functions) 사용하여 모델 컴파일하기</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학습(training) 전에 모델을 컴파일 해야 합니다. 컴파일때 필요한 두가지는 아래와 같습니다: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50000"/>
              </a:lnSpc>
              <a:spcBef>
                <a:spcPts val="500"/>
              </a:spcBef>
              <a:spcAft>
                <a:spcPts val="0"/>
              </a:spcAft>
              <a:buClr>
                <a:srgbClr val="212121"/>
              </a:buClr>
              <a:buSzPts val="1400"/>
              <a:buFont typeface="Roboto"/>
              <a:buChar char="●"/>
            </a:pPr>
            <a:r>
              <a:rPr lang="ko-KR" b="1" dirty="0">
                <a:solidFill>
                  <a:srgbClr val="212121"/>
                </a:solidFill>
                <a:latin typeface="맑은 고딕" panose="020B0503020000020004" pitchFamily="50" charset="-127"/>
                <a:ea typeface="맑은 고딕" panose="020B0503020000020004" pitchFamily="50" charset="-127"/>
                <a:cs typeface="Roboto"/>
                <a:sym typeface="Roboto"/>
              </a:rPr>
              <a:t>손실 함수(Loss function)</a:t>
            </a:r>
            <a:r>
              <a:rPr lang="ko-KR" dirty="0">
                <a:solidFill>
                  <a:srgbClr val="212121"/>
                </a:solidFill>
                <a:latin typeface="맑은 고딕" panose="020B0503020000020004" pitchFamily="50" charset="-127"/>
                <a:ea typeface="맑은 고딕" panose="020B0503020000020004" pitchFamily="50" charset="-127"/>
                <a:cs typeface="Roboto"/>
                <a:sym typeface="Roboto"/>
              </a:rPr>
              <a:t> — 예측 결과가 원하는 결과로부터 얼마나 떨어져 있는지 측정하는 방법. (측정 된 차이를 "손실"(loss)이라고합니다.)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50000"/>
              </a:lnSpc>
              <a:spcBef>
                <a:spcPts val="0"/>
              </a:spcBef>
              <a:spcAft>
                <a:spcPts val="0"/>
              </a:spcAft>
              <a:buClr>
                <a:srgbClr val="212121"/>
              </a:buClr>
              <a:buSzPts val="1400"/>
              <a:buFont typeface="Roboto"/>
              <a:buChar char="●"/>
            </a:pPr>
            <a:r>
              <a:rPr lang="ko-KR" b="1" dirty="0">
                <a:solidFill>
                  <a:srgbClr val="212121"/>
                </a:solidFill>
                <a:latin typeface="맑은 고딕" panose="020B0503020000020004" pitchFamily="50" charset="-127"/>
                <a:ea typeface="맑은 고딕" panose="020B0503020000020004" pitchFamily="50" charset="-127"/>
                <a:cs typeface="Roboto"/>
                <a:sym typeface="Roboto"/>
              </a:rPr>
              <a:t>최적화 함수(Optimizer function)</a:t>
            </a:r>
            <a:r>
              <a:rPr lang="ko-KR" dirty="0">
                <a:solidFill>
                  <a:srgbClr val="212121"/>
                </a:solidFill>
                <a:latin typeface="맑은 고딕" panose="020B0503020000020004" pitchFamily="50" charset="-127"/>
                <a:ea typeface="맑은 고딕" panose="020B0503020000020004" pitchFamily="50" charset="-127"/>
                <a:cs typeface="Roboto"/>
                <a:sym typeface="Roboto"/>
              </a:rPr>
              <a:t> — 손실을 줄이기 위해 내부 값을 조정하는 방법입니다.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695" name="Google Shape;695;p76"/>
          <p:cNvPicPr preferRelativeResize="0"/>
          <p:nvPr/>
        </p:nvPicPr>
        <p:blipFill>
          <a:blip r:embed="rId5">
            <a:alphaModFix/>
          </a:blip>
          <a:stretch>
            <a:fillRect/>
          </a:stretch>
        </p:blipFill>
        <p:spPr>
          <a:xfrm>
            <a:off x="641250" y="3976200"/>
            <a:ext cx="7861501" cy="116261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99"/>
        <p:cNvGrpSpPr/>
        <p:nvPr/>
      </p:nvGrpSpPr>
      <p:grpSpPr>
        <a:xfrm>
          <a:off x="0" y="0"/>
          <a:ext cx="0" cy="0"/>
          <a:chOff x="0" y="0"/>
          <a:chExt cx="0" cy="0"/>
        </a:xfrm>
      </p:grpSpPr>
      <p:sp>
        <p:nvSpPr>
          <p:cNvPr id="700" name="Google Shape;700;p77"/>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실습(Exercise) 2-3</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701" name="Google Shape;701;p77"/>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53</a:t>
            </a:fld>
            <a:endParaRPr/>
          </a:p>
        </p:txBody>
      </p:sp>
      <p:pic>
        <p:nvPicPr>
          <p:cNvPr id="702" name="Google Shape;702;p77"/>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703" name="Google Shape;703;p77"/>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704" name="Google Shape;704;p77"/>
          <p:cNvSpPr/>
          <p:nvPr/>
        </p:nvSpPr>
        <p:spPr>
          <a:xfrm>
            <a:off x="641250" y="1334250"/>
            <a:ext cx="7861500" cy="41895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손실(loss) 및 최적화(optimizer) 함수(functions) 사용하여 모델 컴파일하기</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이 두개는 학습(training)중 사용되며 (다음에 나오는 model.fit()) 각 포인트(each point)에서 손실을 먼저 계산 한 다음 그것을 향상(improve) 시킵니다.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실제로 정확하게 이야기하면, 학습(training)이란 현재 손실을 계산하고 개선(improve)하는  것이라 할수 있습니다.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705" name="Google Shape;705;p77"/>
          <p:cNvPicPr preferRelativeResize="0"/>
          <p:nvPr/>
        </p:nvPicPr>
        <p:blipFill>
          <a:blip r:embed="rId5">
            <a:alphaModFix/>
          </a:blip>
          <a:stretch>
            <a:fillRect/>
          </a:stretch>
        </p:blipFill>
        <p:spPr>
          <a:xfrm>
            <a:off x="641250" y="4108550"/>
            <a:ext cx="7861501" cy="116261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09"/>
        <p:cNvGrpSpPr/>
        <p:nvPr/>
      </p:nvGrpSpPr>
      <p:grpSpPr>
        <a:xfrm>
          <a:off x="0" y="0"/>
          <a:ext cx="0" cy="0"/>
          <a:chOff x="0" y="0"/>
          <a:chExt cx="0" cy="0"/>
        </a:xfrm>
      </p:grpSpPr>
      <p:sp>
        <p:nvSpPr>
          <p:cNvPr id="710" name="Google Shape;710;p78"/>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실습(Exercise) 2-3</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711" name="Google Shape;711;p78"/>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54</a:t>
            </a:fld>
            <a:endParaRPr/>
          </a:p>
        </p:txBody>
      </p:sp>
      <p:pic>
        <p:nvPicPr>
          <p:cNvPr id="712" name="Google Shape;712;p78"/>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713" name="Google Shape;713;p78"/>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714" name="Google Shape;714;p78"/>
          <p:cNvSpPr/>
          <p:nvPr/>
        </p:nvSpPr>
        <p:spPr>
          <a:xfrm>
            <a:off x="641250" y="1334250"/>
            <a:ext cx="7861500" cy="41895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손실(loss) 및 최적화(optimizer) 함수(functions) 사용하여 모델 컴파일하기</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Training중, 옵티마이저 함수(optimizer function)는 모델의 내부변수(internal variables)를 조정/ 계산하는 데 사용됩니다. 여기서 목표는 모델 (정확하게는 그냥 수학공식)이 섭씨를 화씨로 변환하기 위한 실제 공식과 가까워 질때까지 </a:t>
            </a:r>
            <a:r>
              <a:rPr lang="ko-KR" b="1" dirty="0">
                <a:solidFill>
                  <a:srgbClr val="212121"/>
                </a:solidFill>
                <a:latin typeface="맑은 고딕" panose="020B0503020000020004" pitchFamily="50" charset="-127"/>
                <a:ea typeface="맑은 고딕" panose="020B0503020000020004" pitchFamily="50" charset="-127"/>
                <a:cs typeface="Roboto"/>
                <a:sym typeface="Roboto"/>
              </a:rPr>
              <a:t>내부 변수(internal variables)를 조정</a:t>
            </a:r>
            <a:r>
              <a:rPr lang="ko-KR" dirty="0">
                <a:solidFill>
                  <a:srgbClr val="212121"/>
                </a:solidFill>
                <a:latin typeface="맑은 고딕" panose="020B0503020000020004" pitchFamily="50" charset="-127"/>
                <a:ea typeface="맑은 고딕" panose="020B0503020000020004" pitchFamily="50" charset="-127"/>
                <a:cs typeface="Roboto"/>
                <a:sym typeface="Roboto"/>
              </a:rPr>
              <a:t>하는 것입니다.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715" name="Google Shape;715;p78"/>
          <p:cNvPicPr preferRelativeResize="0"/>
          <p:nvPr/>
        </p:nvPicPr>
        <p:blipFill>
          <a:blip r:embed="rId5">
            <a:alphaModFix/>
          </a:blip>
          <a:stretch>
            <a:fillRect/>
          </a:stretch>
        </p:blipFill>
        <p:spPr>
          <a:xfrm>
            <a:off x="641250" y="3795725"/>
            <a:ext cx="7861501" cy="116261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19"/>
        <p:cNvGrpSpPr/>
        <p:nvPr/>
      </p:nvGrpSpPr>
      <p:grpSpPr>
        <a:xfrm>
          <a:off x="0" y="0"/>
          <a:ext cx="0" cy="0"/>
          <a:chOff x="0" y="0"/>
          <a:chExt cx="0" cy="0"/>
        </a:xfrm>
      </p:grpSpPr>
      <p:sp>
        <p:nvSpPr>
          <p:cNvPr id="720" name="Google Shape;720;p79"/>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실습(Exercise) 2-3</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721" name="Google Shape;721;p79"/>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55</a:t>
            </a:fld>
            <a:endParaRPr/>
          </a:p>
        </p:txBody>
      </p:sp>
      <p:pic>
        <p:nvPicPr>
          <p:cNvPr id="722" name="Google Shape;722;p79"/>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723" name="Google Shape;723;p79"/>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724" name="Google Shape;724;p79"/>
          <p:cNvSpPr/>
          <p:nvPr/>
        </p:nvSpPr>
        <p:spPr>
          <a:xfrm>
            <a:off x="641250" y="1334250"/>
            <a:ext cx="7861500" cy="41895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손실(loss) 및 최적화(optimizer) 함수(functions) 사용하여 모델 컴파일하기</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여기에 사용 된 </a:t>
            </a:r>
            <a:r>
              <a:rPr lang="ko-KR" b="1" dirty="0">
                <a:solidFill>
                  <a:srgbClr val="212121"/>
                </a:solidFill>
                <a:latin typeface="맑은 고딕" panose="020B0503020000020004" pitchFamily="50" charset="-127"/>
                <a:ea typeface="맑은 고딕" panose="020B0503020000020004" pitchFamily="50" charset="-127"/>
                <a:cs typeface="Roboto"/>
                <a:sym typeface="Roboto"/>
              </a:rPr>
              <a:t>손실함수(loss function) </a:t>
            </a:r>
            <a:r>
              <a:rPr lang="ko-KR" dirty="0">
                <a:solidFill>
                  <a:srgbClr val="212121"/>
                </a:solidFill>
                <a:latin typeface="맑은 고딕" panose="020B0503020000020004" pitchFamily="50" charset="-127"/>
                <a:ea typeface="맑은 고딕" panose="020B0503020000020004" pitchFamily="50" charset="-127"/>
                <a:cs typeface="Roboto"/>
                <a:sym typeface="Roboto"/>
              </a:rPr>
              <a:t>- 평균 제곱 오차[</a:t>
            </a:r>
            <a:r>
              <a:rPr lang="ko-KR" b="1" dirty="0">
                <a:solidFill>
                  <a:srgbClr val="212121"/>
                </a:solidFill>
                <a:latin typeface="맑은 고딕" panose="020B0503020000020004" pitchFamily="50" charset="-127"/>
                <a:ea typeface="맑은 고딕" panose="020B0503020000020004" pitchFamily="50" charset="-127"/>
                <a:cs typeface="Roboto"/>
                <a:sym typeface="Roboto"/>
              </a:rPr>
              <a:t>mean squared error</a:t>
            </a:r>
            <a:r>
              <a:rPr lang="ko-KR" dirty="0">
                <a:solidFill>
                  <a:srgbClr val="212121"/>
                </a:solidFill>
                <a:latin typeface="맑은 고딕" panose="020B0503020000020004" pitchFamily="50" charset="-127"/>
                <a:ea typeface="맑은 고딕" panose="020B0503020000020004" pitchFamily="50" charset="-127"/>
                <a:cs typeface="Roboto"/>
                <a:sym typeface="Roboto"/>
              </a:rPr>
              <a:t>]와 </a:t>
            </a:r>
            <a:r>
              <a:rPr lang="ko-KR" b="1" dirty="0">
                <a:solidFill>
                  <a:srgbClr val="212121"/>
                </a:solidFill>
                <a:latin typeface="맑은 고딕" panose="020B0503020000020004" pitchFamily="50" charset="-127"/>
                <a:ea typeface="맑은 고딕" panose="020B0503020000020004" pitchFamily="50" charset="-127"/>
                <a:cs typeface="Roboto"/>
                <a:sym typeface="Roboto"/>
              </a:rPr>
              <a:t>옵티마이저(optimizer) </a:t>
            </a:r>
            <a:r>
              <a:rPr lang="ko-KR" dirty="0">
                <a:solidFill>
                  <a:srgbClr val="212121"/>
                </a:solidFill>
                <a:latin typeface="맑은 고딕" panose="020B0503020000020004" pitchFamily="50" charset="-127"/>
                <a:ea typeface="맑은 고딕" panose="020B0503020000020004" pitchFamily="50" charset="-127"/>
                <a:cs typeface="Roboto"/>
                <a:sym typeface="Roboto"/>
              </a:rPr>
              <a:t>- 아담(</a:t>
            </a:r>
            <a:r>
              <a:rPr lang="ko-KR" b="1" dirty="0">
                <a:solidFill>
                  <a:srgbClr val="212121"/>
                </a:solidFill>
                <a:latin typeface="맑은 고딕" panose="020B0503020000020004" pitchFamily="50" charset="-127"/>
                <a:ea typeface="맑은 고딕" panose="020B0503020000020004" pitchFamily="50" charset="-127"/>
                <a:cs typeface="Roboto"/>
                <a:sym typeface="Roboto"/>
              </a:rPr>
              <a:t>Adam</a:t>
            </a:r>
            <a:r>
              <a:rPr lang="ko-KR" dirty="0">
                <a:solidFill>
                  <a:srgbClr val="212121"/>
                </a:solidFill>
                <a:latin typeface="맑은 고딕" panose="020B0503020000020004" pitchFamily="50" charset="-127"/>
                <a:ea typeface="맑은 고딕" panose="020B0503020000020004" pitchFamily="50" charset="-127"/>
                <a:cs typeface="Roboto"/>
                <a:sym typeface="Roboto"/>
              </a:rPr>
              <a:t>)은 단순한 모델에 주로 사용되고 있지만 많은 다른 모델도 사용할 수 있습니다. </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이러한 특정 기능이 어디에 어떻게 작동 하는지는 나중에 보도록 하겠습니다.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725" name="Google Shape;725;p79"/>
          <p:cNvPicPr preferRelativeResize="0"/>
          <p:nvPr/>
        </p:nvPicPr>
        <p:blipFill>
          <a:blip r:embed="rId5">
            <a:alphaModFix/>
          </a:blip>
          <a:stretch>
            <a:fillRect/>
          </a:stretch>
        </p:blipFill>
        <p:spPr>
          <a:xfrm>
            <a:off x="641250" y="3795725"/>
            <a:ext cx="7861501" cy="116261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9"/>
        <p:cNvGrpSpPr/>
        <p:nvPr/>
      </p:nvGrpSpPr>
      <p:grpSpPr>
        <a:xfrm>
          <a:off x="0" y="0"/>
          <a:ext cx="0" cy="0"/>
          <a:chOff x="0" y="0"/>
          <a:chExt cx="0" cy="0"/>
        </a:xfrm>
      </p:grpSpPr>
      <p:sp>
        <p:nvSpPr>
          <p:cNvPr id="730" name="Google Shape;730;p80"/>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실습(Exercise) 2-3</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731" name="Google Shape;731;p80"/>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56</a:t>
            </a:fld>
            <a:endParaRPr/>
          </a:p>
        </p:txBody>
      </p:sp>
      <p:pic>
        <p:nvPicPr>
          <p:cNvPr id="732" name="Google Shape;732;p80"/>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733" name="Google Shape;733;p80"/>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734" name="Google Shape;734;p80"/>
          <p:cNvSpPr/>
          <p:nvPr/>
        </p:nvSpPr>
        <p:spPr>
          <a:xfrm>
            <a:off x="641250" y="1334250"/>
            <a:ext cx="7861500" cy="41895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손실(loss) 및 최적화(optimizer) 함수(functions) 사용하여 모델 컴파일하기</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평균 제곱 오차[</a:t>
            </a:r>
            <a:r>
              <a:rPr lang="ko-KR" b="1" dirty="0">
                <a:solidFill>
                  <a:srgbClr val="212121"/>
                </a:solidFill>
                <a:latin typeface="맑은 고딕" panose="020B0503020000020004" pitchFamily="50" charset="-127"/>
                <a:ea typeface="맑은 고딕" panose="020B0503020000020004" pitchFamily="50" charset="-127"/>
                <a:cs typeface="Roboto"/>
                <a:sym typeface="Roboto"/>
              </a:rPr>
              <a:t>mean squared error</a:t>
            </a:r>
            <a:r>
              <a:rPr lang="ko-KR" dirty="0">
                <a:solidFill>
                  <a:srgbClr val="212121"/>
                </a:solidFill>
                <a:latin typeface="맑은 고딕" panose="020B0503020000020004" pitchFamily="50" charset="-127"/>
                <a:ea typeface="맑은 고딕" panose="020B0503020000020004" pitchFamily="50" charset="-127"/>
                <a:cs typeface="Roboto"/>
                <a:sym typeface="Roboto"/>
              </a:rPr>
              <a:t>]</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735" name="Google Shape;735;p80"/>
          <p:cNvPicPr preferRelativeResize="0"/>
          <p:nvPr/>
        </p:nvPicPr>
        <p:blipFill>
          <a:blip r:embed="rId5">
            <a:alphaModFix/>
          </a:blip>
          <a:stretch>
            <a:fillRect/>
          </a:stretch>
        </p:blipFill>
        <p:spPr>
          <a:xfrm>
            <a:off x="715250" y="2969650"/>
            <a:ext cx="2191950" cy="624650"/>
          </a:xfrm>
          <a:prstGeom prst="rect">
            <a:avLst/>
          </a:prstGeom>
          <a:noFill/>
          <a:ln>
            <a:noFill/>
          </a:ln>
        </p:spPr>
      </p:pic>
      <p:pic>
        <p:nvPicPr>
          <p:cNvPr id="736" name="Google Shape;736;p80"/>
          <p:cNvPicPr preferRelativeResize="0"/>
          <p:nvPr/>
        </p:nvPicPr>
        <p:blipFill>
          <a:blip r:embed="rId6">
            <a:alphaModFix/>
          </a:blip>
          <a:stretch>
            <a:fillRect/>
          </a:stretch>
        </p:blipFill>
        <p:spPr>
          <a:xfrm>
            <a:off x="641250" y="4209725"/>
            <a:ext cx="3810000" cy="895350"/>
          </a:xfrm>
          <a:prstGeom prst="rect">
            <a:avLst/>
          </a:prstGeom>
          <a:noFill/>
          <a:ln w="9525" cap="flat" cmpd="sng">
            <a:solidFill>
              <a:srgbClr val="44546A"/>
            </a:solidFill>
            <a:prstDash val="solid"/>
            <a:round/>
            <a:headEnd type="none" w="sm" len="sm"/>
            <a:tailEnd type="none" w="sm" len="sm"/>
          </a:ln>
        </p:spPr>
      </p:pic>
      <p:pic>
        <p:nvPicPr>
          <p:cNvPr id="737" name="Google Shape;737;p80"/>
          <p:cNvPicPr preferRelativeResize="0"/>
          <p:nvPr/>
        </p:nvPicPr>
        <p:blipFill>
          <a:blip r:embed="rId7">
            <a:alphaModFix/>
          </a:blip>
          <a:stretch>
            <a:fillRect/>
          </a:stretch>
        </p:blipFill>
        <p:spPr>
          <a:xfrm>
            <a:off x="5025575" y="3121738"/>
            <a:ext cx="3477175" cy="24728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1"/>
        <p:cNvGrpSpPr/>
        <p:nvPr/>
      </p:nvGrpSpPr>
      <p:grpSpPr>
        <a:xfrm>
          <a:off x="0" y="0"/>
          <a:ext cx="0" cy="0"/>
          <a:chOff x="0" y="0"/>
          <a:chExt cx="0" cy="0"/>
        </a:xfrm>
      </p:grpSpPr>
      <p:sp>
        <p:nvSpPr>
          <p:cNvPr id="742" name="Google Shape;742;p81"/>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실습(Exercise) 2-3</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743" name="Google Shape;743;p81"/>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57</a:t>
            </a:fld>
            <a:endParaRPr/>
          </a:p>
        </p:txBody>
      </p:sp>
      <p:pic>
        <p:nvPicPr>
          <p:cNvPr id="744" name="Google Shape;744;p81"/>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745" name="Google Shape;745;p81"/>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746" name="Google Shape;746;p81"/>
          <p:cNvSpPr/>
          <p:nvPr/>
        </p:nvSpPr>
        <p:spPr>
          <a:xfrm>
            <a:off x="641250" y="1334250"/>
            <a:ext cx="7861500" cy="1007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손실(loss) 및 최적화(optimizer) 함수(functions) 사용하여 모델 컴파일하기</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r>
              <a:rPr lang="ko-KR" b="1" dirty="0">
                <a:solidFill>
                  <a:srgbClr val="212121"/>
                </a:solidFill>
                <a:latin typeface="맑은 고딕" panose="020B0503020000020004" pitchFamily="50" charset="-127"/>
                <a:ea typeface="맑은 고딕" panose="020B0503020000020004" pitchFamily="50" charset="-127"/>
                <a:cs typeface="Roboto"/>
                <a:sym typeface="Roboto"/>
              </a:rPr>
              <a:t>옵티마이저(optimizer) </a:t>
            </a:r>
            <a:r>
              <a:rPr lang="ko-KR" dirty="0">
                <a:solidFill>
                  <a:srgbClr val="212121"/>
                </a:solidFill>
                <a:latin typeface="맑은 고딕" panose="020B0503020000020004" pitchFamily="50" charset="-127"/>
                <a:ea typeface="맑은 고딕" panose="020B0503020000020004" pitchFamily="50" charset="-127"/>
                <a:cs typeface="Roboto"/>
                <a:sym typeface="Roboto"/>
              </a:rPr>
              <a:t>- 아담(</a:t>
            </a:r>
            <a:r>
              <a:rPr lang="ko-KR" b="1" dirty="0">
                <a:solidFill>
                  <a:srgbClr val="212121"/>
                </a:solidFill>
                <a:latin typeface="맑은 고딕" panose="020B0503020000020004" pitchFamily="50" charset="-127"/>
                <a:ea typeface="맑은 고딕" panose="020B0503020000020004" pitchFamily="50" charset="-127"/>
                <a:cs typeface="Roboto"/>
                <a:sym typeface="Roboto"/>
              </a:rPr>
              <a:t>Adam</a:t>
            </a:r>
            <a:r>
              <a:rPr lang="ko-KR" dirty="0">
                <a:solidFill>
                  <a:srgbClr val="212121"/>
                </a:solidFill>
                <a:latin typeface="맑은 고딕" panose="020B0503020000020004" pitchFamily="50" charset="-127"/>
                <a:ea typeface="맑은 고딕" panose="020B0503020000020004" pitchFamily="50" charset="-127"/>
                <a:cs typeface="Roboto"/>
                <a:sym typeface="Roboto"/>
              </a:rPr>
              <a:t>)</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500"/>
              </a:spcBef>
              <a:spcAft>
                <a:spcPts val="0"/>
              </a:spcAft>
              <a:buClr>
                <a:schemeClr val="dk1"/>
              </a:buClr>
              <a:buSzPts val="1100"/>
              <a:buFont typeface="Arial"/>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500"/>
              </a:spcBef>
              <a:spcAft>
                <a:spcPts val="0"/>
              </a:spcAft>
              <a:buNone/>
            </a:pPr>
            <a:endParaRPr sz="1600" dirty="0">
              <a:solidFill>
                <a:srgbClr val="3F3F3F"/>
              </a:solidFill>
              <a:latin typeface="Nanum Gothic"/>
              <a:ea typeface="Nanum Gothic"/>
              <a:cs typeface="Nanum Gothic"/>
              <a:sym typeface="Nanum Gothic"/>
            </a:endParaRPr>
          </a:p>
        </p:txBody>
      </p:sp>
      <p:sp>
        <p:nvSpPr>
          <p:cNvPr id="747" name="Google Shape;747;p81"/>
          <p:cNvSpPr txBox="1"/>
          <p:nvPr/>
        </p:nvSpPr>
        <p:spPr>
          <a:xfrm>
            <a:off x="606700" y="5959050"/>
            <a:ext cx="5856300" cy="3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sz="1000"/>
              <a:t>resource: </a:t>
            </a:r>
            <a:r>
              <a:rPr lang="ko-KR" sz="1000" u="sng">
                <a:solidFill>
                  <a:schemeClr val="hlink"/>
                </a:solidFill>
                <a:hlinkClick r:id="rId5"/>
              </a:rPr>
              <a:t>https://gomguard.tistory.com/187</a:t>
            </a:r>
            <a:endParaRPr sz="1000"/>
          </a:p>
        </p:txBody>
      </p:sp>
      <p:pic>
        <p:nvPicPr>
          <p:cNvPr id="748" name="Google Shape;748;p81"/>
          <p:cNvPicPr preferRelativeResize="0"/>
          <p:nvPr/>
        </p:nvPicPr>
        <p:blipFill>
          <a:blip r:embed="rId6">
            <a:alphaModFix/>
          </a:blip>
          <a:stretch>
            <a:fillRect/>
          </a:stretch>
        </p:blipFill>
        <p:spPr>
          <a:xfrm>
            <a:off x="1502357" y="2416126"/>
            <a:ext cx="6139292" cy="333659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2"/>
        <p:cNvGrpSpPr/>
        <p:nvPr/>
      </p:nvGrpSpPr>
      <p:grpSpPr>
        <a:xfrm>
          <a:off x="0" y="0"/>
          <a:ext cx="0" cy="0"/>
          <a:chOff x="0" y="0"/>
          <a:chExt cx="0" cy="0"/>
        </a:xfrm>
      </p:grpSpPr>
      <p:sp>
        <p:nvSpPr>
          <p:cNvPr id="753" name="Google Shape;753;p82"/>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실습(Exercise) 2-3</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754" name="Google Shape;754;p82"/>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58</a:t>
            </a:fld>
            <a:endParaRPr/>
          </a:p>
        </p:txBody>
      </p:sp>
      <p:pic>
        <p:nvPicPr>
          <p:cNvPr id="755" name="Google Shape;755;p82"/>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756" name="Google Shape;756;p82"/>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757" name="Google Shape;757;p82"/>
          <p:cNvSpPr/>
          <p:nvPr/>
        </p:nvSpPr>
        <p:spPr>
          <a:xfrm>
            <a:off x="641250" y="1334250"/>
            <a:ext cx="7861500" cy="41895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손실(loss) 및 최적화(optimizer) 함수(functions) 사용하여 모델 컴파일하기</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하나 알아두면 좋은것은, 위의 코드에서 옵티마이저가 사용하는 </a:t>
            </a:r>
            <a:r>
              <a:rPr lang="ko-KR" b="1" dirty="0">
                <a:solidFill>
                  <a:srgbClr val="212121"/>
                </a:solidFill>
                <a:latin typeface="맑은 고딕" panose="020B0503020000020004" pitchFamily="50" charset="-127"/>
                <a:ea typeface="맑은 고딕" panose="020B0503020000020004" pitchFamily="50" charset="-127"/>
                <a:cs typeface="Roboto"/>
                <a:sym typeface="Roboto"/>
              </a:rPr>
              <a:t>0.1</a:t>
            </a:r>
            <a:r>
              <a:rPr lang="ko-KR" dirty="0">
                <a:solidFill>
                  <a:srgbClr val="212121"/>
                </a:solidFill>
                <a:latin typeface="맑은 고딕" panose="020B0503020000020004" pitchFamily="50" charset="-127"/>
                <a:ea typeface="맑은 고딕" panose="020B0503020000020004" pitchFamily="50" charset="-127"/>
                <a:cs typeface="Roboto"/>
                <a:sym typeface="Roboto"/>
              </a:rPr>
              <a:t>은 </a:t>
            </a:r>
            <a:r>
              <a:rPr lang="ko-KR" b="1" dirty="0">
                <a:solidFill>
                  <a:srgbClr val="212121"/>
                </a:solidFill>
                <a:latin typeface="맑은 고딕" panose="020B0503020000020004" pitchFamily="50" charset="-127"/>
                <a:ea typeface="맑은 고딕" panose="020B0503020000020004" pitchFamily="50" charset="-127"/>
                <a:cs typeface="Roboto"/>
                <a:sym typeface="Roboto"/>
              </a:rPr>
              <a:t>학습 속도</a:t>
            </a:r>
            <a:r>
              <a:rPr lang="ko-KR" dirty="0">
                <a:solidFill>
                  <a:srgbClr val="212121"/>
                </a:solidFill>
                <a:latin typeface="맑은 고딕" panose="020B0503020000020004" pitchFamily="50" charset="-127"/>
                <a:ea typeface="맑은 고딕" panose="020B0503020000020004" pitchFamily="50" charset="-127"/>
                <a:cs typeface="Roboto"/>
                <a:sym typeface="Roboto"/>
              </a:rPr>
              <a:t>라는 것입니다. </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이 값은 모델에서 값을 조정할 때 사용되는 </a:t>
            </a:r>
            <a:r>
              <a:rPr lang="ko-KR" b="1" dirty="0">
                <a:solidFill>
                  <a:srgbClr val="212121"/>
                </a:solidFill>
                <a:latin typeface="맑은 고딕" panose="020B0503020000020004" pitchFamily="50" charset="-127"/>
                <a:ea typeface="맑은 고딕" panose="020B0503020000020004" pitchFamily="50" charset="-127"/>
                <a:cs typeface="Roboto"/>
                <a:sym typeface="Roboto"/>
              </a:rPr>
              <a:t>단계 크기(step size)</a:t>
            </a:r>
            <a:r>
              <a:rPr lang="ko-KR" dirty="0">
                <a:solidFill>
                  <a:srgbClr val="212121"/>
                </a:solidFill>
                <a:latin typeface="맑은 고딕" panose="020B0503020000020004" pitchFamily="50" charset="-127"/>
                <a:ea typeface="맑은 고딕" panose="020B0503020000020004" pitchFamily="50" charset="-127"/>
                <a:cs typeface="Roboto"/>
                <a:sym typeface="Roboto"/>
              </a:rPr>
              <a:t>입니다. </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값이 너무 작으면 모델을 학습하는 데 너무 많은 반복이 필요하고, 너무 크면 정확도가 떨어집니다. 정확한 값을 찾으려면 이런저런 값을 넣어서 계속 돌려봐야 하며, 보통 범위는 0.001(default)에서 0.1사이 입니다.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758" name="Google Shape;758;p82"/>
          <p:cNvPicPr preferRelativeResize="0"/>
          <p:nvPr/>
        </p:nvPicPr>
        <p:blipFill>
          <a:blip r:embed="rId5">
            <a:alphaModFix/>
          </a:blip>
          <a:stretch>
            <a:fillRect/>
          </a:stretch>
        </p:blipFill>
        <p:spPr>
          <a:xfrm>
            <a:off x="641250" y="4264950"/>
            <a:ext cx="7861501" cy="116261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62"/>
        <p:cNvGrpSpPr/>
        <p:nvPr/>
      </p:nvGrpSpPr>
      <p:grpSpPr>
        <a:xfrm>
          <a:off x="0" y="0"/>
          <a:ext cx="0" cy="0"/>
          <a:chOff x="0" y="0"/>
          <a:chExt cx="0" cy="0"/>
        </a:xfrm>
      </p:grpSpPr>
      <p:sp>
        <p:nvSpPr>
          <p:cNvPr id="763" name="Google Shape;763;p83"/>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실습(Exercise) 2-3</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764" name="Google Shape;764;p83"/>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59</a:t>
            </a:fld>
            <a:endParaRPr/>
          </a:p>
        </p:txBody>
      </p:sp>
      <p:pic>
        <p:nvPicPr>
          <p:cNvPr id="765" name="Google Shape;765;p83"/>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766" name="Google Shape;766;p83"/>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767" name="Google Shape;767;p83"/>
          <p:cNvSpPr/>
          <p:nvPr/>
        </p:nvSpPr>
        <p:spPr>
          <a:xfrm>
            <a:off x="641250" y="1334250"/>
            <a:ext cx="7861500" cy="2094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모델 학습(train)하기</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r>
              <a:rPr lang="ko-KR" sz="1800" dirty="0">
                <a:solidFill>
                  <a:srgbClr val="212121"/>
                </a:solidFill>
                <a:latin typeface="맑은 고딕" panose="020B0503020000020004" pitchFamily="50" charset="-127"/>
                <a:ea typeface="맑은 고딕" panose="020B0503020000020004" pitchFamily="50" charset="-127"/>
                <a:cs typeface="Roboto"/>
                <a:sym typeface="Roboto"/>
              </a:rPr>
              <a:t>`fit` 메소드를 이용해서 모델을 트레이닝 합니다.</a:t>
            </a:r>
            <a:endParaRPr sz="18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768" name="Google Shape;768;p83"/>
          <p:cNvPicPr preferRelativeResize="0"/>
          <p:nvPr/>
        </p:nvPicPr>
        <p:blipFill>
          <a:blip r:embed="rId5">
            <a:alphaModFix/>
          </a:blip>
          <a:stretch>
            <a:fillRect/>
          </a:stretch>
        </p:blipFill>
        <p:spPr>
          <a:xfrm>
            <a:off x="701425" y="3570650"/>
            <a:ext cx="7861501" cy="92488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8"/>
        <p:cNvGrpSpPr/>
        <p:nvPr/>
      </p:nvGrpSpPr>
      <p:grpSpPr>
        <a:xfrm>
          <a:off x="0" y="0"/>
          <a:ext cx="0" cy="0"/>
          <a:chOff x="0" y="0"/>
          <a:chExt cx="0" cy="0"/>
        </a:xfrm>
      </p:grpSpPr>
      <p:sp>
        <p:nvSpPr>
          <p:cNvPr id="239" name="Google Shape;239;p30"/>
          <p:cNvSpPr/>
          <p:nvPr/>
        </p:nvSpPr>
        <p:spPr>
          <a:xfrm>
            <a:off x="3985122" y="2704050"/>
            <a:ext cx="42801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200" b="1">
                <a:solidFill>
                  <a:srgbClr val="2AB9C7"/>
                </a:solidFill>
              </a:rPr>
              <a:t>머신러닝 이해하기</a:t>
            </a:r>
            <a:endParaRPr sz="3200" b="1">
              <a:solidFill>
                <a:srgbClr val="2AB9C7"/>
              </a:solidFill>
              <a:latin typeface="Arial"/>
              <a:ea typeface="Arial"/>
              <a:cs typeface="Arial"/>
              <a:sym typeface="Arial"/>
            </a:endParaRPr>
          </a:p>
        </p:txBody>
      </p:sp>
      <p:sp>
        <p:nvSpPr>
          <p:cNvPr id="240" name="Google Shape;240;p30"/>
          <p:cNvSpPr/>
          <p:nvPr/>
        </p:nvSpPr>
        <p:spPr>
          <a:xfrm>
            <a:off x="2852363" y="2346204"/>
            <a:ext cx="1210500" cy="1107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6600" b="1">
                <a:solidFill>
                  <a:srgbClr val="2AB9C7"/>
                </a:solidFill>
                <a:latin typeface="Arial"/>
                <a:ea typeface="Arial"/>
                <a:cs typeface="Arial"/>
                <a:sym typeface="Arial"/>
              </a:rPr>
              <a:t>0</a:t>
            </a:r>
            <a:r>
              <a:rPr lang="ko-KR" sz="6600" b="1">
                <a:solidFill>
                  <a:srgbClr val="2AB9C7"/>
                </a:solidFill>
              </a:rPr>
              <a:t>2</a:t>
            </a:r>
            <a:endParaRPr sz="6600" b="1">
              <a:solidFill>
                <a:srgbClr val="2AB9C7"/>
              </a:solidFill>
              <a:latin typeface="Arial"/>
              <a:ea typeface="Arial"/>
              <a:cs typeface="Arial"/>
              <a:sym typeface="Arial"/>
            </a:endParaRPr>
          </a:p>
        </p:txBody>
      </p:sp>
      <p:sp>
        <p:nvSpPr>
          <p:cNvPr id="241" name="Google Shape;241;p30"/>
          <p:cNvSpPr/>
          <p:nvPr/>
        </p:nvSpPr>
        <p:spPr>
          <a:xfrm>
            <a:off x="451625" y="466725"/>
            <a:ext cx="14091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chemeClr val="dk1"/>
              </a:buClr>
              <a:buSzPts val="1100"/>
              <a:buFont typeface="Arial"/>
              <a:buNone/>
            </a:pPr>
            <a:r>
              <a:rPr lang="ko-KR" sz="1200">
                <a:solidFill>
                  <a:schemeClr val="lt1"/>
                </a:solidFill>
              </a:rPr>
              <a:t>TensorFlow U2</a:t>
            </a:r>
            <a:endParaRPr sz="1200">
              <a:solidFill>
                <a:schemeClr val="lt1"/>
              </a:solidFill>
            </a:endParaRPr>
          </a:p>
          <a:p>
            <a:pPr marL="0" marR="0" lvl="0" indent="0" algn="l" rtl="0">
              <a:lnSpc>
                <a:spcPct val="115000"/>
              </a:lnSpc>
              <a:spcBef>
                <a:spcPts val="0"/>
              </a:spcBef>
              <a:spcAft>
                <a:spcPts val="0"/>
              </a:spcAft>
              <a:buSzPts val="1100"/>
              <a:buNone/>
            </a:pPr>
            <a:r>
              <a:rPr lang="ko-KR" sz="1200">
                <a:solidFill>
                  <a:schemeClr val="lt1"/>
                </a:solidFill>
              </a:rPr>
              <a:t>머신러닝과 모델만들기 실습</a:t>
            </a:r>
            <a:endParaRPr sz="1200">
              <a:solidFill>
                <a:schemeClr val="lt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2"/>
        <p:cNvGrpSpPr/>
        <p:nvPr/>
      </p:nvGrpSpPr>
      <p:grpSpPr>
        <a:xfrm>
          <a:off x="0" y="0"/>
          <a:ext cx="0" cy="0"/>
          <a:chOff x="0" y="0"/>
          <a:chExt cx="0" cy="0"/>
        </a:xfrm>
      </p:grpSpPr>
      <p:sp>
        <p:nvSpPr>
          <p:cNvPr id="773" name="Google Shape;773;p84"/>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실습(Exercise) 2-3</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774" name="Google Shape;774;p84"/>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60</a:t>
            </a:fld>
            <a:endParaRPr/>
          </a:p>
        </p:txBody>
      </p:sp>
      <p:pic>
        <p:nvPicPr>
          <p:cNvPr id="775" name="Google Shape;775;p84"/>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776" name="Google Shape;776;p84"/>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777" name="Google Shape;777;p84"/>
          <p:cNvSpPr/>
          <p:nvPr/>
        </p:nvSpPr>
        <p:spPr>
          <a:xfrm>
            <a:off x="641250" y="1334250"/>
            <a:ext cx="7861500" cy="26523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모델 학습(train)하기</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training중 모델은 섭씨 값을 받고, 현재 내부변수(internal variable) - </a:t>
            </a:r>
            <a:r>
              <a:rPr lang="ko-KR" b="1" dirty="0">
                <a:solidFill>
                  <a:srgbClr val="212121"/>
                </a:solidFill>
                <a:latin typeface="맑은 고딕" panose="020B0503020000020004" pitchFamily="50" charset="-127"/>
                <a:ea typeface="맑은 고딕" panose="020B0503020000020004" pitchFamily="50" charset="-127"/>
                <a:cs typeface="Roboto"/>
                <a:sym typeface="Roboto"/>
              </a:rPr>
              <a:t>가중치(weight)</a:t>
            </a:r>
            <a:r>
              <a:rPr lang="ko-KR" dirty="0">
                <a:solidFill>
                  <a:srgbClr val="212121"/>
                </a:solidFill>
                <a:latin typeface="맑은 고딕" panose="020B0503020000020004" pitchFamily="50" charset="-127"/>
                <a:ea typeface="맑은 고딕" panose="020B0503020000020004" pitchFamily="50" charset="-127"/>
                <a:cs typeface="Roboto"/>
                <a:sym typeface="Roboto"/>
              </a:rPr>
              <a:t>를 사용하여 </a:t>
            </a:r>
            <a:r>
              <a:rPr lang="ko-KR" b="1" dirty="0">
                <a:solidFill>
                  <a:srgbClr val="212121"/>
                </a:solidFill>
                <a:latin typeface="맑은 고딕" panose="020B0503020000020004" pitchFamily="50" charset="-127"/>
                <a:ea typeface="맑은 고딕" panose="020B0503020000020004" pitchFamily="50" charset="-127"/>
                <a:cs typeface="Roboto"/>
                <a:sym typeface="Roboto"/>
              </a:rPr>
              <a:t>계산</a:t>
            </a:r>
            <a:r>
              <a:rPr lang="ko-KR" dirty="0">
                <a:solidFill>
                  <a:srgbClr val="212121"/>
                </a:solidFill>
                <a:latin typeface="맑은 고딕" panose="020B0503020000020004" pitchFamily="50" charset="-127"/>
                <a:ea typeface="맑은 고딕" panose="020B0503020000020004" pitchFamily="50" charset="-127"/>
                <a:cs typeface="Roboto"/>
                <a:sym typeface="Roboto"/>
              </a:rPr>
              <a:t>하고 화씨에 해당하는 값을 출력(output)합니다. </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가중치(weight)는 </a:t>
            </a:r>
            <a:r>
              <a:rPr lang="ko-KR" b="1" dirty="0">
                <a:solidFill>
                  <a:srgbClr val="212121"/>
                </a:solidFill>
                <a:latin typeface="맑은 고딕" panose="020B0503020000020004" pitchFamily="50" charset="-127"/>
                <a:ea typeface="맑은 고딕" panose="020B0503020000020004" pitchFamily="50" charset="-127"/>
                <a:cs typeface="Roboto"/>
                <a:sym typeface="Roboto"/>
              </a:rPr>
              <a:t>초기</a:t>
            </a:r>
            <a:r>
              <a:rPr lang="ko-KR" dirty="0">
                <a:solidFill>
                  <a:srgbClr val="212121"/>
                </a:solidFill>
                <a:latin typeface="맑은 고딕" panose="020B0503020000020004" pitchFamily="50" charset="-127"/>
                <a:ea typeface="맑은 고딕" panose="020B0503020000020004" pitchFamily="50" charset="-127"/>
                <a:cs typeface="Roboto"/>
                <a:sym typeface="Roboto"/>
              </a:rPr>
              <a:t>에 </a:t>
            </a:r>
            <a:r>
              <a:rPr lang="ko-KR" b="1" dirty="0">
                <a:solidFill>
                  <a:srgbClr val="212121"/>
                </a:solidFill>
                <a:latin typeface="맑은 고딕" panose="020B0503020000020004" pitchFamily="50" charset="-127"/>
                <a:ea typeface="맑은 고딕" panose="020B0503020000020004" pitchFamily="50" charset="-127"/>
                <a:cs typeface="Roboto"/>
                <a:sym typeface="Roboto"/>
              </a:rPr>
              <a:t>무작위</a:t>
            </a:r>
            <a:r>
              <a:rPr lang="ko-KR" dirty="0">
                <a:solidFill>
                  <a:srgbClr val="212121"/>
                </a:solidFill>
                <a:latin typeface="맑은 고딕" panose="020B0503020000020004" pitchFamily="50" charset="-127"/>
                <a:ea typeface="맑은 고딕" panose="020B0503020000020004" pitchFamily="50" charset="-127"/>
                <a:cs typeface="Roboto"/>
                <a:sym typeface="Roboto"/>
              </a:rPr>
              <a:t>로 설정됩니다. 따라서, 출력은 정확한 값에 근접하지 않습니다. 실제 출력(actual weight)과 원하는 출력(desired weight)간의 차이는 손실함수(loss function)를 사용하여 계산되며 옵티마이저함수(optimizer function)은 가중치를 어떻게 조정할지 결정합니다.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778" name="Google Shape;778;p84"/>
          <p:cNvPicPr preferRelativeResize="0"/>
          <p:nvPr/>
        </p:nvPicPr>
        <p:blipFill>
          <a:blip r:embed="rId5">
            <a:alphaModFix/>
          </a:blip>
          <a:stretch>
            <a:fillRect/>
          </a:stretch>
        </p:blipFill>
        <p:spPr>
          <a:xfrm>
            <a:off x="641250" y="4252300"/>
            <a:ext cx="7861501" cy="924882"/>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82"/>
        <p:cNvGrpSpPr/>
        <p:nvPr/>
      </p:nvGrpSpPr>
      <p:grpSpPr>
        <a:xfrm>
          <a:off x="0" y="0"/>
          <a:ext cx="0" cy="0"/>
          <a:chOff x="0" y="0"/>
          <a:chExt cx="0" cy="0"/>
        </a:xfrm>
      </p:grpSpPr>
      <p:sp>
        <p:nvSpPr>
          <p:cNvPr id="783" name="Google Shape;783;p85"/>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실습(Exercise) 2-3</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784" name="Google Shape;784;p85"/>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61</a:t>
            </a:fld>
            <a:endParaRPr/>
          </a:p>
        </p:txBody>
      </p:sp>
      <p:pic>
        <p:nvPicPr>
          <p:cNvPr id="785" name="Google Shape;785;p85"/>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786" name="Google Shape;786;p85"/>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787" name="Google Shape;787;p85"/>
          <p:cNvSpPr/>
          <p:nvPr/>
        </p:nvSpPr>
        <p:spPr>
          <a:xfrm>
            <a:off x="641250" y="1334250"/>
            <a:ext cx="7861500" cy="26523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모델 학습(train)하기</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계산, 비교, 조정하는 </a:t>
            </a:r>
            <a:r>
              <a:rPr lang="ko-KR" b="1" dirty="0">
                <a:solidFill>
                  <a:srgbClr val="212121"/>
                </a:solidFill>
                <a:latin typeface="맑은 고딕" panose="020B0503020000020004" pitchFamily="50" charset="-127"/>
                <a:ea typeface="맑은 고딕" panose="020B0503020000020004" pitchFamily="50" charset="-127"/>
                <a:cs typeface="Roboto"/>
                <a:sym typeface="Roboto"/>
              </a:rPr>
              <a:t>사이클(cycle)</a:t>
            </a:r>
            <a:r>
              <a:rPr lang="ko-KR" dirty="0">
                <a:solidFill>
                  <a:srgbClr val="212121"/>
                </a:solidFill>
                <a:latin typeface="맑은 고딕" panose="020B0503020000020004" pitchFamily="50" charset="-127"/>
                <a:ea typeface="맑은 고딕" panose="020B0503020000020004" pitchFamily="50" charset="-127"/>
                <a:cs typeface="Roboto"/>
                <a:sym typeface="Roboto"/>
              </a:rPr>
              <a:t>은 `fit` 메소드가 콘트롤합니다. </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r>
              <a:rPr lang="ko-KR" b="1" dirty="0">
                <a:solidFill>
                  <a:srgbClr val="212121"/>
                </a:solidFill>
                <a:latin typeface="맑은 고딕" panose="020B0503020000020004" pitchFamily="50" charset="-127"/>
                <a:ea typeface="맑은 고딕" panose="020B0503020000020004" pitchFamily="50" charset="-127"/>
                <a:cs typeface="Roboto"/>
                <a:sym typeface="Roboto"/>
              </a:rPr>
              <a:t>첫 번째 인수</a:t>
            </a:r>
            <a:r>
              <a:rPr lang="ko-KR" dirty="0">
                <a:solidFill>
                  <a:srgbClr val="212121"/>
                </a:solidFill>
                <a:latin typeface="맑은 고딕" panose="020B0503020000020004" pitchFamily="50" charset="-127"/>
                <a:ea typeface="맑은 고딕" panose="020B0503020000020004" pitchFamily="50" charset="-127"/>
                <a:cs typeface="Roboto"/>
                <a:sym typeface="Roboto"/>
              </a:rPr>
              <a:t>는 입력(inputs)이고, </a:t>
            </a:r>
            <a:r>
              <a:rPr lang="ko-KR" b="1" dirty="0">
                <a:solidFill>
                  <a:srgbClr val="212121"/>
                </a:solidFill>
                <a:latin typeface="맑은 고딕" panose="020B0503020000020004" pitchFamily="50" charset="-127"/>
                <a:ea typeface="맑은 고딕" panose="020B0503020000020004" pitchFamily="50" charset="-127"/>
                <a:cs typeface="Roboto"/>
                <a:sym typeface="Roboto"/>
              </a:rPr>
              <a:t>두 번째 인수</a:t>
            </a:r>
            <a:r>
              <a:rPr lang="ko-KR" dirty="0">
                <a:solidFill>
                  <a:srgbClr val="212121"/>
                </a:solidFill>
                <a:latin typeface="맑은 고딕" panose="020B0503020000020004" pitchFamily="50" charset="-127"/>
                <a:ea typeface="맑은 고딕" panose="020B0503020000020004" pitchFamily="50" charset="-127"/>
                <a:cs typeface="Roboto"/>
                <a:sym typeface="Roboto"/>
              </a:rPr>
              <a:t>는 원하는 출력(desired output)입니다. </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r>
              <a:rPr lang="ko-KR" b="1" dirty="0">
                <a:solidFill>
                  <a:srgbClr val="212121"/>
                </a:solidFill>
                <a:latin typeface="맑은 고딕" panose="020B0503020000020004" pitchFamily="50" charset="-127"/>
                <a:ea typeface="맑은 고딕" panose="020B0503020000020004" pitchFamily="50" charset="-127"/>
                <a:cs typeface="Roboto"/>
                <a:sym typeface="Roboto"/>
              </a:rPr>
              <a:t>`epochs` 인수</a:t>
            </a:r>
            <a:r>
              <a:rPr lang="ko-KR" dirty="0">
                <a:solidFill>
                  <a:srgbClr val="212121"/>
                </a:solidFill>
                <a:latin typeface="맑은 고딕" panose="020B0503020000020004" pitchFamily="50" charset="-127"/>
                <a:ea typeface="맑은 고딕" panose="020B0503020000020004" pitchFamily="50" charset="-127"/>
                <a:cs typeface="Roboto"/>
                <a:sym typeface="Roboto"/>
              </a:rPr>
              <a:t>는 사이클를 몇번 실행해야하는지 지정하고 </a:t>
            </a:r>
            <a:r>
              <a:rPr lang="ko-KR" b="1" dirty="0">
                <a:solidFill>
                  <a:srgbClr val="212121"/>
                </a:solidFill>
                <a:latin typeface="맑은 고딕" panose="020B0503020000020004" pitchFamily="50" charset="-127"/>
                <a:ea typeface="맑은 고딕" panose="020B0503020000020004" pitchFamily="50" charset="-127"/>
                <a:cs typeface="Roboto"/>
                <a:sym typeface="Roboto"/>
              </a:rPr>
              <a:t>verbose 인수</a:t>
            </a:r>
            <a:r>
              <a:rPr lang="ko-KR" dirty="0">
                <a:solidFill>
                  <a:srgbClr val="212121"/>
                </a:solidFill>
                <a:latin typeface="맑은 고딕" panose="020B0503020000020004" pitchFamily="50" charset="-127"/>
                <a:ea typeface="맑은 고딕" panose="020B0503020000020004" pitchFamily="50" charset="-127"/>
                <a:cs typeface="Roboto"/>
                <a:sym typeface="Roboto"/>
              </a:rPr>
              <a:t>는 메소드가 생성하는 출력의 양을 정합니다.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788" name="Google Shape;788;p85"/>
          <p:cNvPicPr preferRelativeResize="0"/>
          <p:nvPr/>
        </p:nvPicPr>
        <p:blipFill>
          <a:blip r:embed="rId5">
            <a:alphaModFix/>
          </a:blip>
          <a:stretch>
            <a:fillRect/>
          </a:stretch>
        </p:blipFill>
        <p:spPr>
          <a:xfrm>
            <a:off x="641250" y="4252300"/>
            <a:ext cx="7861501" cy="924882"/>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2"/>
        <p:cNvGrpSpPr/>
        <p:nvPr/>
      </p:nvGrpSpPr>
      <p:grpSpPr>
        <a:xfrm>
          <a:off x="0" y="0"/>
          <a:ext cx="0" cy="0"/>
          <a:chOff x="0" y="0"/>
          <a:chExt cx="0" cy="0"/>
        </a:xfrm>
      </p:grpSpPr>
      <p:sp>
        <p:nvSpPr>
          <p:cNvPr id="793" name="Google Shape;793;p86"/>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실습(Exercise) 2-3</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794" name="Google Shape;794;p86"/>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62</a:t>
            </a:fld>
            <a:endParaRPr/>
          </a:p>
        </p:txBody>
      </p:sp>
      <p:pic>
        <p:nvPicPr>
          <p:cNvPr id="795" name="Google Shape;795;p86"/>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796" name="Google Shape;796;p86"/>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797" name="Google Shape;797;p86"/>
          <p:cNvSpPr/>
          <p:nvPr/>
        </p:nvSpPr>
        <p:spPr>
          <a:xfrm>
            <a:off x="641250" y="1334250"/>
            <a:ext cx="7861500" cy="26523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모델 학습(train)하기</a:t>
            </a: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다음 모듈에서 더 자세한 내용과 Dense 레이어가 실제로 내부적으로 어떻게 작동하는지에 대해 알아 보기로 합니다 .</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print()는 training이 끝났음을 확인해 주기도 합니다. (처음에 tf log verbose를 에러만 표시하기로 정했지 때문입니다.)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798" name="Google Shape;798;p86"/>
          <p:cNvPicPr preferRelativeResize="0"/>
          <p:nvPr/>
        </p:nvPicPr>
        <p:blipFill>
          <a:blip r:embed="rId5">
            <a:alphaModFix/>
          </a:blip>
          <a:stretch>
            <a:fillRect/>
          </a:stretch>
        </p:blipFill>
        <p:spPr>
          <a:xfrm>
            <a:off x="641250" y="4252300"/>
            <a:ext cx="7861501" cy="924882"/>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2"/>
        <p:cNvGrpSpPr/>
        <p:nvPr/>
      </p:nvGrpSpPr>
      <p:grpSpPr>
        <a:xfrm>
          <a:off x="0" y="0"/>
          <a:ext cx="0" cy="0"/>
          <a:chOff x="0" y="0"/>
          <a:chExt cx="0" cy="0"/>
        </a:xfrm>
      </p:grpSpPr>
      <p:sp>
        <p:nvSpPr>
          <p:cNvPr id="803" name="Google Shape;803;p87"/>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실습(Exercise) 2-3</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804" name="Google Shape;804;p87"/>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63</a:t>
            </a:fld>
            <a:endParaRPr/>
          </a:p>
        </p:txBody>
      </p:sp>
      <p:pic>
        <p:nvPicPr>
          <p:cNvPr id="805" name="Google Shape;805;p87"/>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806" name="Google Shape;806;p87"/>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807" name="Google Shape;807;p87"/>
          <p:cNvSpPr/>
          <p:nvPr/>
        </p:nvSpPr>
        <p:spPr>
          <a:xfrm>
            <a:off x="641250" y="1334250"/>
            <a:ext cx="7861500" cy="26523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training 통계 보기</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`fit` 메소드는 </a:t>
            </a:r>
            <a:r>
              <a:rPr lang="ko-KR" b="1" dirty="0">
                <a:solidFill>
                  <a:srgbClr val="212121"/>
                </a:solidFill>
                <a:latin typeface="맑은 고딕" panose="020B0503020000020004" pitchFamily="50" charset="-127"/>
                <a:ea typeface="맑은 고딕" panose="020B0503020000020004" pitchFamily="50" charset="-127"/>
                <a:cs typeface="Roboto"/>
                <a:sym typeface="Roboto"/>
              </a:rPr>
              <a:t>history </a:t>
            </a:r>
            <a:r>
              <a:rPr lang="ko-KR" dirty="0">
                <a:solidFill>
                  <a:srgbClr val="212121"/>
                </a:solidFill>
                <a:latin typeface="맑은 고딕" panose="020B0503020000020004" pitchFamily="50" charset="-127"/>
                <a:ea typeface="맑은 고딕" panose="020B0503020000020004" pitchFamily="50" charset="-127"/>
                <a:cs typeface="Roboto"/>
                <a:sym typeface="Roboto"/>
              </a:rPr>
              <a:t>객체(</a:t>
            </a:r>
            <a:r>
              <a:rPr lang="ko-KR" b="1" dirty="0">
                <a:solidFill>
                  <a:srgbClr val="212121"/>
                </a:solidFill>
                <a:latin typeface="맑은 고딕" panose="020B0503020000020004" pitchFamily="50" charset="-127"/>
                <a:ea typeface="맑은 고딕" panose="020B0503020000020004" pitchFamily="50" charset="-127"/>
                <a:cs typeface="Roboto"/>
                <a:sym typeface="Roboto"/>
              </a:rPr>
              <a:t>object</a:t>
            </a:r>
            <a:r>
              <a:rPr lang="ko-KR" dirty="0">
                <a:solidFill>
                  <a:srgbClr val="212121"/>
                </a:solidFill>
                <a:latin typeface="맑은 고딕" panose="020B0503020000020004" pitchFamily="50" charset="-127"/>
                <a:ea typeface="맑은 고딕" panose="020B0503020000020004" pitchFamily="50" charset="-127"/>
                <a:cs typeface="Roboto"/>
                <a:sym typeface="Roboto"/>
              </a:rPr>
              <a:t>)를 반환(</a:t>
            </a:r>
            <a:r>
              <a:rPr lang="ko-KR" b="1" dirty="0">
                <a:solidFill>
                  <a:srgbClr val="212121"/>
                </a:solidFill>
                <a:latin typeface="맑은 고딕" panose="020B0503020000020004" pitchFamily="50" charset="-127"/>
                <a:ea typeface="맑은 고딕" panose="020B0503020000020004" pitchFamily="50" charset="-127"/>
                <a:cs typeface="Roboto"/>
                <a:sym typeface="Roboto"/>
              </a:rPr>
              <a:t>return</a:t>
            </a:r>
            <a:r>
              <a:rPr lang="ko-KR" dirty="0">
                <a:solidFill>
                  <a:srgbClr val="212121"/>
                </a:solidFill>
                <a:latin typeface="맑은 고딕" panose="020B0503020000020004" pitchFamily="50" charset="-127"/>
                <a:ea typeface="맑은 고딕" panose="020B0503020000020004" pitchFamily="50" charset="-127"/>
                <a:cs typeface="Roboto"/>
                <a:sym typeface="Roboto"/>
              </a:rPr>
              <a:t>)합니다. 이 object를 사용하여 각 </a:t>
            </a:r>
            <a:r>
              <a:rPr lang="ko-KR" b="1" dirty="0">
                <a:solidFill>
                  <a:srgbClr val="212121"/>
                </a:solidFill>
                <a:latin typeface="맑은 고딕" panose="020B0503020000020004" pitchFamily="50" charset="-127"/>
                <a:ea typeface="맑은 고딕" panose="020B0503020000020004" pitchFamily="50" charset="-127"/>
                <a:cs typeface="Roboto"/>
                <a:sym typeface="Roboto"/>
              </a:rPr>
              <a:t>training epoch</a:t>
            </a:r>
            <a:r>
              <a:rPr lang="ko-KR" dirty="0">
                <a:solidFill>
                  <a:srgbClr val="212121"/>
                </a:solidFill>
                <a:latin typeface="맑은 고딕" panose="020B0503020000020004" pitchFamily="50" charset="-127"/>
                <a:ea typeface="맑은 고딕" panose="020B0503020000020004" pitchFamily="50" charset="-127"/>
                <a:cs typeface="Roboto"/>
                <a:sym typeface="Roboto"/>
              </a:rPr>
              <a:t> 후에 모델의 손실이 어떻게 감소하는지 플랏(plot) 할 수 있습니다. 손실이 많다는 것은 모델이 예측하는 화씨 온도가 `fahrenheit_a`의 해당 값과 멀리 떨어져 있음을 의미합니다.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808" name="Google Shape;808;p87"/>
          <p:cNvPicPr preferRelativeResize="0"/>
          <p:nvPr/>
        </p:nvPicPr>
        <p:blipFill>
          <a:blip r:embed="rId5">
            <a:alphaModFix/>
          </a:blip>
          <a:stretch>
            <a:fillRect/>
          </a:stretch>
        </p:blipFill>
        <p:spPr>
          <a:xfrm>
            <a:off x="641250" y="4144025"/>
            <a:ext cx="4883375" cy="1480233"/>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12"/>
        <p:cNvGrpSpPr/>
        <p:nvPr/>
      </p:nvGrpSpPr>
      <p:grpSpPr>
        <a:xfrm>
          <a:off x="0" y="0"/>
          <a:ext cx="0" cy="0"/>
          <a:chOff x="0" y="0"/>
          <a:chExt cx="0" cy="0"/>
        </a:xfrm>
      </p:grpSpPr>
      <p:sp>
        <p:nvSpPr>
          <p:cNvPr id="813" name="Google Shape;813;p88"/>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실습(Exercise) 2-3</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814" name="Google Shape;814;p88"/>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64</a:t>
            </a:fld>
            <a:endParaRPr/>
          </a:p>
        </p:txBody>
      </p:sp>
      <p:pic>
        <p:nvPicPr>
          <p:cNvPr id="815" name="Google Shape;815;p88"/>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816" name="Google Shape;816;p88"/>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817" name="Google Shape;817;p88"/>
          <p:cNvSpPr/>
          <p:nvPr/>
        </p:nvSpPr>
        <p:spPr>
          <a:xfrm>
            <a:off x="641250" y="1334250"/>
            <a:ext cx="7861500" cy="26523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training 통계 보기</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`fit` 메소드는 </a:t>
            </a:r>
            <a:r>
              <a:rPr lang="ko-KR" b="1" dirty="0">
                <a:solidFill>
                  <a:srgbClr val="212121"/>
                </a:solidFill>
                <a:latin typeface="맑은 고딕" panose="020B0503020000020004" pitchFamily="50" charset="-127"/>
                <a:ea typeface="맑은 고딕" panose="020B0503020000020004" pitchFamily="50" charset="-127"/>
                <a:cs typeface="Roboto"/>
                <a:sym typeface="Roboto"/>
              </a:rPr>
              <a:t>history </a:t>
            </a:r>
            <a:r>
              <a:rPr lang="ko-KR" dirty="0">
                <a:solidFill>
                  <a:srgbClr val="212121"/>
                </a:solidFill>
                <a:latin typeface="맑은 고딕" panose="020B0503020000020004" pitchFamily="50" charset="-127"/>
                <a:ea typeface="맑은 고딕" panose="020B0503020000020004" pitchFamily="50" charset="-127"/>
                <a:cs typeface="Roboto"/>
                <a:sym typeface="Roboto"/>
              </a:rPr>
              <a:t>객체(</a:t>
            </a:r>
            <a:r>
              <a:rPr lang="ko-KR" b="1" dirty="0">
                <a:solidFill>
                  <a:srgbClr val="212121"/>
                </a:solidFill>
                <a:latin typeface="맑은 고딕" panose="020B0503020000020004" pitchFamily="50" charset="-127"/>
                <a:ea typeface="맑은 고딕" panose="020B0503020000020004" pitchFamily="50" charset="-127"/>
                <a:cs typeface="Roboto"/>
                <a:sym typeface="Roboto"/>
              </a:rPr>
              <a:t>object</a:t>
            </a:r>
            <a:r>
              <a:rPr lang="ko-KR" dirty="0">
                <a:solidFill>
                  <a:srgbClr val="212121"/>
                </a:solidFill>
                <a:latin typeface="맑은 고딕" panose="020B0503020000020004" pitchFamily="50" charset="-127"/>
                <a:ea typeface="맑은 고딕" panose="020B0503020000020004" pitchFamily="50" charset="-127"/>
                <a:cs typeface="Roboto"/>
                <a:sym typeface="Roboto"/>
              </a:rPr>
              <a:t>)를 반환(</a:t>
            </a:r>
            <a:r>
              <a:rPr lang="ko-KR" b="1" dirty="0">
                <a:solidFill>
                  <a:srgbClr val="212121"/>
                </a:solidFill>
                <a:latin typeface="맑은 고딕" panose="020B0503020000020004" pitchFamily="50" charset="-127"/>
                <a:ea typeface="맑은 고딕" panose="020B0503020000020004" pitchFamily="50" charset="-127"/>
                <a:cs typeface="Roboto"/>
                <a:sym typeface="Roboto"/>
              </a:rPr>
              <a:t>return</a:t>
            </a:r>
            <a:r>
              <a:rPr lang="ko-KR" dirty="0">
                <a:solidFill>
                  <a:srgbClr val="212121"/>
                </a:solidFill>
                <a:latin typeface="맑은 고딕" panose="020B0503020000020004" pitchFamily="50" charset="-127"/>
                <a:ea typeface="맑은 고딕" panose="020B0503020000020004" pitchFamily="50" charset="-127"/>
                <a:cs typeface="Roboto"/>
                <a:sym typeface="Roboto"/>
              </a:rPr>
              <a:t>)합니다. 이 object를 사용하여 각 </a:t>
            </a:r>
            <a:r>
              <a:rPr lang="ko-KR" b="1" dirty="0">
                <a:solidFill>
                  <a:srgbClr val="212121"/>
                </a:solidFill>
                <a:latin typeface="맑은 고딕" panose="020B0503020000020004" pitchFamily="50" charset="-127"/>
                <a:ea typeface="맑은 고딕" panose="020B0503020000020004" pitchFamily="50" charset="-127"/>
                <a:cs typeface="Roboto"/>
                <a:sym typeface="Roboto"/>
              </a:rPr>
              <a:t>training epoch</a:t>
            </a:r>
            <a:r>
              <a:rPr lang="ko-KR" dirty="0">
                <a:solidFill>
                  <a:srgbClr val="212121"/>
                </a:solidFill>
                <a:latin typeface="맑은 고딕" panose="020B0503020000020004" pitchFamily="50" charset="-127"/>
                <a:ea typeface="맑은 고딕" panose="020B0503020000020004" pitchFamily="50" charset="-127"/>
                <a:cs typeface="Roboto"/>
                <a:sym typeface="Roboto"/>
              </a:rPr>
              <a:t> 후에 모델의 손실이 어떻게 감소하는지 플랏(plot) 할 수 있습니다. 손실이 많다는 것은 모델이 예측하는 화씨 온도가 `fahrenheit_a`의 해당 값과 멀리 떨어져 있음을 의미합니다.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818" name="Google Shape;818;p88"/>
          <p:cNvPicPr preferRelativeResize="0"/>
          <p:nvPr/>
        </p:nvPicPr>
        <p:blipFill>
          <a:blip r:embed="rId5">
            <a:alphaModFix/>
          </a:blip>
          <a:stretch>
            <a:fillRect/>
          </a:stretch>
        </p:blipFill>
        <p:spPr>
          <a:xfrm>
            <a:off x="641250" y="4144025"/>
            <a:ext cx="4883375" cy="1480233"/>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22"/>
        <p:cNvGrpSpPr/>
        <p:nvPr/>
      </p:nvGrpSpPr>
      <p:grpSpPr>
        <a:xfrm>
          <a:off x="0" y="0"/>
          <a:ext cx="0" cy="0"/>
          <a:chOff x="0" y="0"/>
          <a:chExt cx="0" cy="0"/>
        </a:xfrm>
      </p:grpSpPr>
      <p:sp>
        <p:nvSpPr>
          <p:cNvPr id="823" name="Google Shape;823;p89"/>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실습(Exercise) 2-3</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824" name="Google Shape;824;p89"/>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65</a:t>
            </a:fld>
            <a:endParaRPr/>
          </a:p>
        </p:txBody>
      </p:sp>
      <p:pic>
        <p:nvPicPr>
          <p:cNvPr id="825" name="Google Shape;825;p89"/>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826" name="Google Shape;826;p89"/>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827" name="Google Shape;827;p89"/>
          <p:cNvSpPr/>
          <p:nvPr/>
        </p:nvSpPr>
        <p:spPr>
          <a:xfrm>
            <a:off x="641250" y="1334250"/>
            <a:ext cx="7861500" cy="26523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training 통계 보기</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여기서는 </a:t>
            </a:r>
            <a:r>
              <a:rPr lang="ko-KR" b="1" dirty="0">
                <a:solidFill>
                  <a:srgbClr val="212121"/>
                </a:solidFill>
                <a:latin typeface="맑은 고딕" panose="020B0503020000020004" pitchFamily="50" charset="-127"/>
                <a:ea typeface="맑은 고딕" panose="020B0503020000020004" pitchFamily="50" charset="-127"/>
                <a:cs typeface="Roboto"/>
                <a:sym typeface="Roboto"/>
              </a:rPr>
              <a:t>Matplotlib</a:t>
            </a:r>
            <a:r>
              <a:rPr lang="ko-KR" dirty="0">
                <a:solidFill>
                  <a:srgbClr val="212121"/>
                </a:solidFill>
                <a:latin typeface="맑은 고딕" panose="020B0503020000020004" pitchFamily="50" charset="-127"/>
                <a:ea typeface="맑은 고딕" panose="020B0503020000020004" pitchFamily="50" charset="-127"/>
                <a:cs typeface="Roboto"/>
                <a:sym typeface="Roboto"/>
              </a:rPr>
              <a:t>을 사용하여 시각화 합니다 (다른 도구를 사용할 수도 있음). 보시다시피, 이 모델은 처음에는 매우 빨리 향상되고, 끝부분에는 "완벽(perfect)"해 질때까지 꾸준이(steady) 천천히 값을 맞춰나갑니다.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828" name="Google Shape;828;p89"/>
          <p:cNvPicPr preferRelativeResize="0"/>
          <p:nvPr/>
        </p:nvPicPr>
        <p:blipFill>
          <a:blip r:embed="rId5">
            <a:alphaModFix/>
          </a:blip>
          <a:stretch>
            <a:fillRect/>
          </a:stretch>
        </p:blipFill>
        <p:spPr>
          <a:xfrm>
            <a:off x="641250" y="4144025"/>
            <a:ext cx="4883375" cy="1480233"/>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2"/>
        <p:cNvGrpSpPr/>
        <p:nvPr/>
      </p:nvGrpSpPr>
      <p:grpSpPr>
        <a:xfrm>
          <a:off x="0" y="0"/>
          <a:ext cx="0" cy="0"/>
          <a:chOff x="0" y="0"/>
          <a:chExt cx="0" cy="0"/>
        </a:xfrm>
      </p:grpSpPr>
      <p:sp>
        <p:nvSpPr>
          <p:cNvPr id="833" name="Google Shape;833;p90"/>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실습(Exercise) 2-3</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834" name="Google Shape;834;p90"/>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66</a:t>
            </a:fld>
            <a:endParaRPr/>
          </a:p>
        </p:txBody>
      </p:sp>
      <p:pic>
        <p:nvPicPr>
          <p:cNvPr id="835" name="Google Shape;835;p90"/>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836" name="Google Shape;836;p90"/>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837" name="Google Shape;837;p90"/>
          <p:cNvSpPr/>
          <p:nvPr/>
        </p:nvSpPr>
        <p:spPr>
          <a:xfrm>
            <a:off x="641250" y="1334250"/>
            <a:ext cx="3030000" cy="424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training 통계 보기</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838" name="Google Shape;838;p90"/>
          <p:cNvPicPr preferRelativeResize="0"/>
          <p:nvPr/>
        </p:nvPicPr>
        <p:blipFill>
          <a:blip r:embed="rId5">
            <a:alphaModFix/>
          </a:blip>
          <a:stretch>
            <a:fillRect/>
          </a:stretch>
        </p:blipFill>
        <p:spPr>
          <a:xfrm>
            <a:off x="2960200" y="1453225"/>
            <a:ext cx="4952700" cy="42943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42"/>
        <p:cNvGrpSpPr/>
        <p:nvPr/>
      </p:nvGrpSpPr>
      <p:grpSpPr>
        <a:xfrm>
          <a:off x="0" y="0"/>
          <a:ext cx="0" cy="0"/>
          <a:chOff x="0" y="0"/>
          <a:chExt cx="0" cy="0"/>
        </a:xfrm>
      </p:grpSpPr>
      <p:sp>
        <p:nvSpPr>
          <p:cNvPr id="843" name="Google Shape;843;p91"/>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실습(Exercise) 2-3</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844" name="Google Shape;844;p91"/>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67</a:t>
            </a:fld>
            <a:endParaRPr/>
          </a:p>
        </p:txBody>
      </p:sp>
      <p:pic>
        <p:nvPicPr>
          <p:cNvPr id="845" name="Google Shape;845;p91"/>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846" name="Google Shape;846;p91"/>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847" name="Google Shape;847;p91"/>
          <p:cNvSpPr/>
          <p:nvPr/>
        </p:nvSpPr>
        <p:spPr>
          <a:xfrm>
            <a:off x="641250" y="1334250"/>
            <a:ext cx="7861500" cy="26523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모델을 사용하여 값 예측하기</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이제`celsius_q`와`fahrenheit_a` 사이의 관계를 배우도록 훈련 된 모델이 있습니다. `predict()` 메소드를 사용하여 예측하면 이전에 몰랐던 섭씨도에 대한 화씨도를 계산할 수 있습니다.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예를 들어 섭씨 값이 100 인 경우 화씨 결과는 어떻게 될까요? 이 코드를 실행하기 전에 추측해 보십시오.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848" name="Google Shape;848;p91"/>
          <p:cNvPicPr preferRelativeResize="0"/>
          <p:nvPr/>
        </p:nvPicPr>
        <p:blipFill>
          <a:blip r:embed="rId5">
            <a:alphaModFix/>
          </a:blip>
          <a:stretch>
            <a:fillRect/>
          </a:stretch>
        </p:blipFill>
        <p:spPr>
          <a:xfrm>
            <a:off x="1886363" y="3986550"/>
            <a:ext cx="5371275" cy="10124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2"/>
        <p:cNvGrpSpPr/>
        <p:nvPr/>
      </p:nvGrpSpPr>
      <p:grpSpPr>
        <a:xfrm>
          <a:off x="0" y="0"/>
          <a:ext cx="0" cy="0"/>
          <a:chOff x="0" y="0"/>
          <a:chExt cx="0" cy="0"/>
        </a:xfrm>
      </p:grpSpPr>
      <p:sp>
        <p:nvSpPr>
          <p:cNvPr id="853" name="Google Shape;853;p92"/>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실습(Exercise) 2-3</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854" name="Google Shape;854;p92"/>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68</a:t>
            </a:fld>
            <a:endParaRPr/>
          </a:p>
        </p:txBody>
      </p:sp>
      <p:pic>
        <p:nvPicPr>
          <p:cNvPr id="855" name="Google Shape;855;p92"/>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856" name="Google Shape;856;p92"/>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857" name="Google Shape;857;p92"/>
          <p:cNvSpPr/>
          <p:nvPr/>
        </p:nvSpPr>
        <p:spPr>
          <a:xfrm>
            <a:off x="641250" y="1334250"/>
            <a:ext cx="7861500" cy="2530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모델을 사용하여 값 예측하기</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정답은  100×1.8+32=212  입니다. 우리가 만들 모델이 잘 작동하는걸 확인할수 있습니다.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858" name="Google Shape;858;p92"/>
          <p:cNvPicPr preferRelativeResize="0"/>
          <p:nvPr/>
        </p:nvPicPr>
        <p:blipFill>
          <a:blip r:embed="rId5">
            <a:alphaModFix/>
          </a:blip>
          <a:stretch>
            <a:fillRect/>
          </a:stretch>
        </p:blipFill>
        <p:spPr>
          <a:xfrm>
            <a:off x="1897013" y="3865075"/>
            <a:ext cx="5349975" cy="14443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62"/>
        <p:cNvGrpSpPr/>
        <p:nvPr/>
      </p:nvGrpSpPr>
      <p:grpSpPr>
        <a:xfrm>
          <a:off x="0" y="0"/>
          <a:ext cx="0" cy="0"/>
          <a:chOff x="0" y="0"/>
          <a:chExt cx="0" cy="0"/>
        </a:xfrm>
      </p:grpSpPr>
      <p:sp>
        <p:nvSpPr>
          <p:cNvPr id="863" name="Google Shape;863;p93"/>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실습(Exercise) 2-3</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864" name="Google Shape;864;p93"/>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69</a:t>
            </a:fld>
            <a:endParaRPr/>
          </a:p>
        </p:txBody>
      </p:sp>
      <p:pic>
        <p:nvPicPr>
          <p:cNvPr id="865" name="Google Shape;865;p93"/>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866" name="Google Shape;866;p93"/>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867" name="Google Shape;867;p93"/>
          <p:cNvSpPr/>
          <p:nvPr/>
        </p:nvSpPr>
        <p:spPr>
          <a:xfrm>
            <a:off x="641250" y="1334250"/>
            <a:ext cx="7861500" cy="2530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검토(Review)</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50000"/>
              </a:lnSpc>
              <a:spcBef>
                <a:spcPts val="500"/>
              </a:spcBef>
              <a:spcAft>
                <a:spcPts val="0"/>
              </a:spcAft>
              <a:buClr>
                <a:srgbClr val="212121"/>
              </a:buClr>
              <a:buSzPts val="1400"/>
              <a:buFont typeface="Roboto"/>
              <a:buChar char="●"/>
            </a:pPr>
            <a:r>
              <a:rPr lang="ko-KR" dirty="0">
                <a:solidFill>
                  <a:srgbClr val="212121"/>
                </a:solidFill>
                <a:latin typeface="맑은 고딕" panose="020B0503020000020004" pitchFamily="50" charset="-127"/>
                <a:ea typeface="맑은 고딕" panose="020B0503020000020004" pitchFamily="50" charset="-127"/>
                <a:cs typeface="Roboto"/>
                <a:sym typeface="Roboto"/>
              </a:rPr>
              <a:t>우리는 Dense 레이어가 있는 모델을 만들었습니다.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50000"/>
              </a:lnSpc>
              <a:spcBef>
                <a:spcPts val="0"/>
              </a:spcBef>
              <a:spcAft>
                <a:spcPts val="0"/>
              </a:spcAft>
              <a:buClr>
                <a:srgbClr val="212121"/>
              </a:buClr>
              <a:buSzPts val="1400"/>
              <a:buFont typeface="Roboto"/>
              <a:buChar char="●"/>
            </a:pPr>
            <a:r>
              <a:rPr lang="ko-KR" dirty="0">
                <a:solidFill>
                  <a:srgbClr val="212121"/>
                </a:solidFill>
                <a:latin typeface="맑은 고딕" panose="020B0503020000020004" pitchFamily="50" charset="-127"/>
                <a:ea typeface="맑은 고딕" panose="020B0503020000020004" pitchFamily="50" charset="-127"/>
                <a:cs typeface="Roboto"/>
                <a:sym typeface="Roboto"/>
              </a:rPr>
              <a:t>우리는 3500가지의 예(7 pairs, 500번 넘게 반복으로 돌림)로 학습 했습니다.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이 모델은 섭씨 값에 대해 정확한 화씨 값을 출력 할 수있을 때까지 dense layer의 변수(가중치)를 조정(tuning)했습니다. (섭씨 100은 우리의 training 데이터의 일부가 아니었습니다.)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868" name="Google Shape;868;p93"/>
          <p:cNvPicPr preferRelativeResize="0"/>
          <p:nvPr/>
        </p:nvPicPr>
        <p:blipFill>
          <a:blip r:embed="rId5">
            <a:alphaModFix/>
          </a:blip>
          <a:stretch>
            <a:fillRect/>
          </a:stretch>
        </p:blipFill>
        <p:spPr>
          <a:xfrm>
            <a:off x="1897013" y="3865075"/>
            <a:ext cx="5349975" cy="1444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5"/>
        <p:cNvGrpSpPr/>
        <p:nvPr/>
      </p:nvGrpSpPr>
      <p:grpSpPr>
        <a:xfrm>
          <a:off x="0" y="0"/>
          <a:ext cx="0" cy="0"/>
          <a:chOff x="0" y="0"/>
          <a:chExt cx="0" cy="0"/>
        </a:xfrm>
      </p:grpSpPr>
      <p:sp>
        <p:nvSpPr>
          <p:cNvPr id="246" name="Google Shape;246;p31"/>
          <p:cNvSpPr/>
          <p:nvPr/>
        </p:nvSpPr>
        <p:spPr>
          <a:xfrm>
            <a:off x="6425450" y="492525"/>
            <a:ext cx="2355900" cy="554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머신러닝 이해하기</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247" name="Google Shape;247;p31"/>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7</a:t>
            </a:fld>
            <a:endParaRPr/>
          </a:p>
        </p:txBody>
      </p:sp>
      <p:pic>
        <p:nvPicPr>
          <p:cNvPr id="248" name="Google Shape;248;p31"/>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249" name="Google Shape;249;p31"/>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2</a:t>
            </a:r>
            <a:endParaRPr sz="3000" b="1">
              <a:solidFill>
                <a:schemeClr val="lt1"/>
              </a:solidFill>
              <a:latin typeface="Arial"/>
              <a:ea typeface="Arial"/>
              <a:cs typeface="Arial"/>
              <a:sym typeface="Arial"/>
            </a:endParaRPr>
          </a:p>
        </p:txBody>
      </p:sp>
      <p:sp>
        <p:nvSpPr>
          <p:cNvPr id="250" name="Google Shape;250;p31"/>
          <p:cNvSpPr/>
          <p:nvPr/>
        </p:nvSpPr>
        <p:spPr>
          <a:xfrm>
            <a:off x="676350" y="1594624"/>
            <a:ext cx="7861500" cy="9375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1600">
                <a:solidFill>
                  <a:srgbClr val="3F3F3F"/>
                </a:solidFill>
                <a:latin typeface="Nanum Gothic"/>
                <a:ea typeface="Nanum Gothic"/>
                <a:cs typeface="Nanum Gothic"/>
                <a:sym typeface="Nanum Gothic"/>
              </a:rPr>
              <a:t>어떤 장난꾸러기 학생이 선생님의 부등호를 지웠네요.</a:t>
            </a:r>
            <a:endParaRPr sz="160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r>
              <a:rPr lang="ko-KR" sz="1600">
                <a:solidFill>
                  <a:srgbClr val="3F3F3F"/>
                </a:solidFill>
                <a:latin typeface="Nanum Gothic"/>
                <a:ea typeface="Nanum Gothic"/>
                <a:cs typeface="Nanum Gothic"/>
                <a:sym typeface="Nanum Gothic"/>
              </a:rPr>
              <a:t>어떤 부등호였들까요?</a:t>
            </a:r>
            <a:endParaRPr sz="1600">
              <a:solidFill>
                <a:srgbClr val="3F3F3F"/>
              </a:solidFill>
              <a:latin typeface="Nanum Gothic"/>
              <a:ea typeface="Nanum Gothic"/>
              <a:cs typeface="Nanum Gothic"/>
              <a:sym typeface="Nanum Gothic"/>
            </a:endParaRPr>
          </a:p>
        </p:txBody>
      </p:sp>
      <p:pic>
        <p:nvPicPr>
          <p:cNvPr id="251" name="Google Shape;251;p31"/>
          <p:cNvPicPr preferRelativeResize="0"/>
          <p:nvPr/>
        </p:nvPicPr>
        <p:blipFill>
          <a:blip r:embed="rId5">
            <a:alphaModFix/>
          </a:blip>
          <a:stretch>
            <a:fillRect/>
          </a:stretch>
        </p:blipFill>
        <p:spPr>
          <a:xfrm>
            <a:off x="1238250" y="2574300"/>
            <a:ext cx="6667500" cy="32385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2"/>
        <p:cNvGrpSpPr/>
        <p:nvPr/>
      </p:nvGrpSpPr>
      <p:grpSpPr>
        <a:xfrm>
          <a:off x="0" y="0"/>
          <a:ext cx="0" cy="0"/>
          <a:chOff x="0" y="0"/>
          <a:chExt cx="0" cy="0"/>
        </a:xfrm>
      </p:grpSpPr>
      <p:sp>
        <p:nvSpPr>
          <p:cNvPr id="873" name="Google Shape;873;p94"/>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실습(Exercise) 2-3</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874" name="Google Shape;874;p94"/>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70</a:t>
            </a:fld>
            <a:endParaRPr/>
          </a:p>
        </p:txBody>
      </p:sp>
      <p:pic>
        <p:nvPicPr>
          <p:cNvPr id="875" name="Google Shape;875;p94"/>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876" name="Google Shape;876;p94"/>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877" name="Google Shape;877;p94"/>
          <p:cNvSpPr/>
          <p:nvPr/>
        </p:nvSpPr>
        <p:spPr>
          <a:xfrm>
            <a:off x="641250" y="1334250"/>
            <a:ext cx="7861500" cy="2530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레이어(layer) 가중치(weight) 살펴보기</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마지막으로 Dense layer의 내부변수(internal variable)를 print해 봅시다.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878" name="Google Shape;878;p94"/>
          <p:cNvPicPr preferRelativeResize="0"/>
          <p:nvPr/>
        </p:nvPicPr>
        <p:blipFill>
          <a:blip r:embed="rId5">
            <a:alphaModFix/>
          </a:blip>
          <a:stretch>
            <a:fillRect/>
          </a:stretch>
        </p:blipFill>
        <p:spPr>
          <a:xfrm>
            <a:off x="684063" y="3920250"/>
            <a:ext cx="7775875" cy="797525"/>
          </a:xfrm>
          <a:prstGeom prst="rect">
            <a:avLst/>
          </a:prstGeom>
          <a:noFill/>
          <a:ln w="12700" cap="flat" cmpd="sng">
            <a:solidFill>
              <a:srgbClr val="000000"/>
            </a:solidFill>
            <a:prstDash val="solid"/>
            <a:miter lim="8000"/>
            <a:headEnd type="none" w="sm" len="sm"/>
            <a:tailEnd type="none" w="sm" len="sm"/>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82"/>
        <p:cNvGrpSpPr/>
        <p:nvPr/>
      </p:nvGrpSpPr>
      <p:grpSpPr>
        <a:xfrm>
          <a:off x="0" y="0"/>
          <a:ext cx="0" cy="0"/>
          <a:chOff x="0" y="0"/>
          <a:chExt cx="0" cy="0"/>
        </a:xfrm>
      </p:grpSpPr>
      <p:sp>
        <p:nvSpPr>
          <p:cNvPr id="883" name="Google Shape;883;p95"/>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실습(Exercise) 2-3</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884" name="Google Shape;884;p95"/>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71</a:t>
            </a:fld>
            <a:endParaRPr/>
          </a:p>
        </p:txBody>
      </p:sp>
      <p:pic>
        <p:nvPicPr>
          <p:cNvPr id="885" name="Google Shape;885;p95"/>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886" name="Google Shape;886;p95"/>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887" name="Google Shape;887;p95"/>
          <p:cNvSpPr/>
          <p:nvPr/>
        </p:nvSpPr>
        <p:spPr>
          <a:xfrm>
            <a:off x="641250" y="1334250"/>
            <a:ext cx="7861500" cy="2902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레이어(layer) 가중치(weight) 살펴보기</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첫 번째 변수는 ~ 1.8에 가까우며 두 번째 변수는 ~ 32에 가까움. 이 값 (1.8 및 32)은 실제 변환 공식의 실제(actual) 변수(variable)입니다.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888" name="Google Shape;888;p95"/>
          <p:cNvPicPr preferRelativeResize="0"/>
          <p:nvPr/>
        </p:nvPicPr>
        <p:blipFill>
          <a:blip r:embed="rId5">
            <a:alphaModFix/>
          </a:blip>
          <a:stretch>
            <a:fillRect/>
          </a:stretch>
        </p:blipFill>
        <p:spPr>
          <a:xfrm>
            <a:off x="417338" y="4360925"/>
            <a:ext cx="8309326" cy="8881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92"/>
        <p:cNvGrpSpPr/>
        <p:nvPr/>
      </p:nvGrpSpPr>
      <p:grpSpPr>
        <a:xfrm>
          <a:off x="0" y="0"/>
          <a:ext cx="0" cy="0"/>
          <a:chOff x="0" y="0"/>
          <a:chExt cx="0" cy="0"/>
        </a:xfrm>
      </p:grpSpPr>
      <p:sp>
        <p:nvSpPr>
          <p:cNvPr id="893" name="Google Shape;893;p96"/>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실습(Exercise) 2-3</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894" name="Google Shape;894;p96"/>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72</a:t>
            </a:fld>
            <a:endParaRPr/>
          </a:p>
        </p:txBody>
      </p:sp>
      <p:pic>
        <p:nvPicPr>
          <p:cNvPr id="895" name="Google Shape;895;p96"/>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896" name="Google Shape;896;p96"/>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897" name="Google Shape;897;p96"/>
          <p:cNvSpPr/>
          <p:nvPr/>
        </p:nvSpPr>
        <p:spPr>
          <a:xfrm>
            <a:off x="641250" y="1334250"/>
            <a:ext cx="7861500" cy="2902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레이어(layer) 가중치(weight) 살펴보기</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이 값은 변환 공식의 값에 아주 가깝습니다. 다음 모듈에서 Dense layer가 어떻게 작동하는지 설명하겠지만, 하나의 입력과 하나의 출력을 가진 단 하나의 뉴런의 경우, 내부(internal) 수학공식은 y=mx+b 에 대한 방정식과 동일하게 보입니다. </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마치 변환 공식  f=1.8c+32 와 같다는걸 알수 있습니다.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898" name="Google Shape;898;p96"/>
          <p:cNvPicPr preferRelativeResize="0"/>
          <p:nvPr/>
        </p:nvPicPr>
        <p:blipFill>
          <a:blip r:embed="rId5">
            <a:alphaModFix/>
          </a:blip>
          <a:stretch>
            <a:fillRect/>
          </a:stretch>
        </p:blipFill>
        <p:spPr>
          <a:xfrm>
            <a:off x="417338" y="4360925"/>
            <a:ext cx="8309326" cy="8881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02"/>
        <p:cNvGrpSpPr/>
        <p:nvPr/>
      </p:nvGrpSpPr>
      <p:grpSpPr>
        <a:xfrm>
          <a:off x="0" y="0"/>
          <a:ext cx="0" cy="0"/>
          <a:chOff x="0" y="0"/>
          <a:chExt cx="0" cy="0"/>
        </a:xfrm>
      </p:grpSpPr>
      <p:sp>
        <p:nvSpPr>
          <p:cNvPr id="903" name="Google Shape;903;p97"/>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실습(Exercise) 2-3</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904" name="Google Shape;904;p97"/>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73</a:t>
            </a:fld>
            <a:endParaRPr/>
          </a:p>
        </p:txBody>
      </p:sp>
      <p:pic>
        <p:nvPicPr>
          <p:cNvPr id="905" name="Google Shape;905;p97"/>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906" name="Google Shape;906;p97"/>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907" name="Google Shape;907;p97"/>
          <p:cNvSpPr/>
          <p:nvPr/>
        </p:nvSpPr>
        <p:spPr>
          <a:xfrm>
            <a:off x="641250" y="1334250"/>
            <a:ext cx="7861500" cy="2902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레이어(layer) 가중치(weight) 살펴보기</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형식(form)이 같기 때문에 변수는 1.8과 32의 표준(standard)값을 커버할수(coverage) 있습니다. 이것이 안에서 정확히 무슨 일이 일어 났는지 알수 있는 증거가 됩니다. </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추가 뉴런, 추가 입력 및 추가 출력이 생기면 수식은 훨씬 더 복잡해 지지만 아이디어는 같습니다.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908" name="Google Shape;908;p97"/>
          <p:cNvPicPr preferRelativeResize="0"/>
          <p:nvPr/>
        </p:nvPicPr>
        <p:blipFill>
          <a:blip r:embed="rId5">
            <a:alphaModFix/>
          </a:blip>
          <a:stretch>
            <a:fillRect/>
          </a:stretch>
        </p:blipFill>
        <p:spPr>
          <a:xfrm>
            <a:off x="417338" y="4360925"/>
            <a:ext cx="8309326" cy="8881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2"/>
        <p:cNvGrpSpPr/>
        <p:nvPr/>
      </p:nvGrpSpPr>
      <p:grpSpPr>
        <a:xfrm>
          <a:off x="0" y="0"/>
          <a:ext cx="0" cy="0"/>
          <a:chOff x="0" y="0"/>
          <a:chExt cx="0" cy="0"/>
        </a:xfrm>
      </p:grpSpPr>
      <p:sp>
        <p:nvSpPr>
          <p:cNvPr id="913" name="Google Shape;913;p98"/>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실습(Exercise) 2-3</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914" name="Google Shape;914;p98"/>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74</a:t>
            </a:fld>
            <a:endParaRPr/>
          </a:p>
        </p:txBody>
      </p:sp>
      <p:pic>
        <p:nvPicPr>
          <p:cNvPr id="915" name="Google Shape;915;p98"/>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916" name="Google Shape;916;p98"/>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917" name="Google Shape;917;p98"/>
          <p:cNvSpPr/>
          <p:nvPr/>
        </p:nvSpPr>
        <p:spPr>
          <a:xfrm>
            <a:off x="641250" y="1334250"/>
            <a:ext cx="7861500" cy="2902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작은 실험 - 레이어 더하기</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단위(unit)가 다른 여러개의 Dense layer를 만들어 더하면 변수(variable)는 어떻게 달라지고 계산은 어떻게 달라지는 실험해 보도록 해보겠습니다.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hint: 변수는 더 많아 집니다.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918" name="Google Shape;918;p98"/>
          <p:cNvPicPr preferRelativeResize="0"/>
          <p:nvPr/>
        </p:nvPicPr>
        <p:blipFill>
          <a:blip r:embed="rId5">
            <a:alphaModFix/>
          </a:blip>
          <a:stretch>
            <a:fillRect/>
          </a:stretch>
        </p:blipFill>
        <p:spPr>
          <a:xfrm>
            <a:off x="764388" y="3565100"/>
            <a:ext cx="7615221" cy="1881407"/>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22"/>
        <p:cNvGrpSpPr/>
        <p:nvPr/>
      </p:nvGrpSpPr>
      <p:grpSpPr>
        <a:xfrm>
          <a:off x="0" y="0"/>
          <a:ext cx="0" cy="0"/>
          <a:chOff x="0" y="0"/>
          <a:chExt cx="0" cy="0"/>
        </a:xfrm>
      </p:grpSpPr>
      <p:sp>
        <p:nvSpPr>
          <p:cNvPr id="923" name="Google Shape;923;p99"/>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실습(Exercise) 2-3</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924" name="Google Shape;924;p99"/>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75</a:t>
            </a:fld>
            <a:endParaRPr/>
          </a:p>
        </p:txBody>
      </p:sp>
      <p:pic>
        <p:nvPicPr>
          <p:cNvPr id="925" name="Google Shape;925;p99"/>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926" name="Google Shape;926;p99"/>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927" name="Google Shape;927;p99"/>
          <p:cNvSpPr/>
          <p:nvPr/>
        </p:nvSpPr>
        <p:spPr>
          <a:xfrm>
            <a:off x="641250" y="1334250"/>
            <a:ext cx="7861500" cy="4378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작은 실험 - 레이어 더하기</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code snippet: (아래 코드를 복사/붙여넣기해서 돌려봅니다)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00000"/>
              </a:lnSpc>
              <a:spcBef>
                <a:spcPts val="500"/>
              </a:spcBef>
              <a:spcAft>
                <a:spcPts val="0"/>
              </a:spcAft>
              <a:buNone/>
            </a:pPr>
            <a:r>
              <a:rPr lang="ko-KR" sz="1200" dirty="0">
                <a:solidFill>
                  <a:srgbClr val="212121"/>
                </a:solidFill>
                <a:latin typeface="맑은 고딕" panose="020B0503020000020004" pitchFamily="50" charset="-127"/>
                <a:ea typeface="맑은 고딕" panose="020B0503020000020004" pitchFamily="50" charset="-127"/>
                <a:cs typeface="Roboto"/>
                <a:sym typeface="Roboto"/>
              </a:rPr>
              <a:t>l0 = tf.keras.layers.Dense(units=4, input_shape=[1])  </a:t>
            </a: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00000"/>
              </a:lnSpc>
              <a:spcBef>
                <a:spcPts val="500"/>
              </a:spcBef>
              <a:spcAft>
                <a:spcPts val="0"/>
              </a:spcAft>
              <a:buNone/>
            </a:pPr>
            <a:r>
              <a:rPr lang="ko-KR" sz="1200" dirty="0">
                <a:solidFill>
                  <a:srgbClr val="212121"/>
                </a:solidFill>
                <a:latin typeface="맑은 고딕" panose="020B0503020000020004" pitchFamily="50" charset="-127"/>
                <a:ea typeface="맑은 고딕" panose="020B0503020000020004" pitchFamily="50" charset="-127"/>
                <a:cs typeface="Roboto"/>
                <a:sym typeface="Roboto"/>
              </a:rPr>
              <a:t>l1 = tf.keras.layers.Dense(units=4)  </a:t>
            </a: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00000"/>
              </a:lnSpc>
              <a:spcBef>
                <a:spcPts val="500"/>
              </a:spcBef>
              <a:spcAft>
                <a:spcPts val="0"/>
              </a:spcAft>
              <a:buNone/>
            </a:pPr>
            <a:r>
              <a:rPr lang="ko-KR" sz="1200" dirty="0">
                <a:solidFill>
                  <a:srgbClr val="212121"/>
                </a:solidFill>
                <a:latin typeface="맑은 고딕" panose="020B0503020000020004" pitchFamily="50" charset="-127"/>
                <a:ea typeface="맑은 고딕" panose="020B0503020000020004" pitchFamily="50" charset="-127"/>
                <a:cs typeface="Roboto"/>
                <a:sym typeface="Roboto"/>
              </a:rPr>
              <a:t>l2 = tf.keras.layers.Dense(units=1)  </a:t>
            </a: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00000"/>
              </a:lnSpc>
              <a:spcBef>
                <a:spcPts val="500"/>
              </a:spcBef>
              <a:spcAft>
                <a:spcPts val="0"/>
              </a:spcAft>
              <a:buNone/>
            </a:pPr>
            <a:r>
              <a:rPr lang="ko-KR" sz="1200" dirty="0">
                <a:solidFill>
                  <a:srgbClr val="212121"/>
                </a:solidFill>
                <a:latin typeface="맑은 고딕" panose="020B0503020000020004" pitchFamily="50" charset="-127"/>
                <a:ea typeface="맑은 고딕" panose="020B0503020000020004" pitchFamily="50" charset="-127"/>
                <a:cs typeface="Roboto"/>
                <a:sym typeface="Roboto"/>
              </a:rPr>
              <a:t>model = tf.keras.Sequential([l0, l1, l2])</a:t>
            </a: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00000"/>
              </a:lnSpc>
              <a:spcBef>
                <a:spcPts val="500"/>
              </a:spcBef>
              <a:spcAft>
                <a:spcPts val="0"/>
              </a:spcAft>
              <a:buNone/>
            </a:pPr>
            <a:r>
              <a:rPr lang="ko-KR" sz="1200" dirty="0">
                <a:solidFill>
                  <a:srgbClr val="212121"/>
                </a:solidFill>
                <a:latin typeface="맑은 고딕" panose="020B0503020000020004" pitchFamily="50" charset="-127"/>
                <a:ea typeface="맑은 고딕" panose="020B0503020000020004" pitchFamily="50" charset="-127"/>
                <a:cs typeface="Roboto"/>
                <a:sym typeface="Roboto"/>
              </a:rPr>
              <a:t>model.compile(loss='mean_squared_error', optimizer=tf.keras.optimizers.Adam(0.1))</a:t>
            </a: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00000"/>
              </a:lnSpc>
              <a:spcBef>
                <a:spcPts val="500"/>
              </a:spcBef>
              <a:spcAft>
                <a:spcPts val="0"/>
              </a:spcAft>
              <a:buNone/>
            </a:pPr>
            <a:r>
              <a:rPr lang="ko-KR" sz="1200" dirty="0">
                <a:solidFill>
                  <a:srgbClr val="212121"/>
                </a:solidFill>
                <a:latin typeface="맑은 고딕" panose="020B0503020000020004" pitchFamily="50" charset="-127"/>
                <a:ea typeface="맑은 고딕" panose="020B0503020000020004" pitchFamily="50" charset="-127"/>
                <a:cs typeface="Roboto"/>
                <a:sym typeface="Roboto"/>
              </a:rPr>
              <a:t>model.fit(celsius_q, fahrenheit_a, epochs=500, verbose=False)</a:t>
            </a: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00000"/>
              </a:lnSpc>
              <a:spcBef>
                <a:spcPts val="500"/>
              </a:spcBef>
              <a:spcAft>
                <a:spcPts val="0"/>
              </a:spcAft>
              <a:buNone/>
            </a:pPr>
            <a:r>
              <a:rPr lang="ko-KR" sz="1200" dirty="0">
                <a:solidFill>
                  <a:srgbClr val="212121"/>
                </a:solidFill>
                <a:latin typeface="맑은 고딕" panose="020B0503020000020004" pitchFamily="50" charset="-127"/>
                <a:ea typeface="맑은 고딕" panose="020B0503020000020004" pitchFamily="50" charset="-127"/>
                <a:cs typeface="Roboto"/>
                <a:sym typeface="Roboto"/>
              </a:rPr>
              <a:t>print("Finished training the model")</a:t>
            </a: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00000"/>
              </a:lnSpc>
              <a:spcBef>
                <a:spcPts val="500"/>
              </a:spcBef>
              <a:spcAft>
                <a:spcPts val="0"/>
              </a:spcAft>
              <a:buNone/>
            </a:pPr>
            <a:r>
              <a:rPr lang="ko-KR" sz="1200" dirty="0">
                <a:solidFill>
                  <a:srgbClr val="212121"/>
                </a:solidFill>
                <a:latin typeface="맑은 고딕" panose="020B0503020000020004" pitchFamily="50" charset="-127"/>
                <a:ea typeface="맑은 고딕" panose="020B0503020000020004" pitchFamily="50" charset="-127"/>
                <a:cs typeface="Roboto"/>
                <a:sym typeface="Roboto"/>
              </a:rPr>
              <a:t>print(model.predict([100.0]))</a:t>
            </a: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00000"/>
              </a:lnSpc>
              <a:spcBef>
                <a:spcPts val="500"/>
              </a:spcBef>
              <a:spcAft>
                <a:spcPts val="0"/>
              </a:spcAft>
              <a:buNone/>
            </a:pPr>
            <a:r>
              <a:rPr lang="ko-KR" sz="1200" dirty="0">
                <a:solidFill>
                  <a:srgbClr val="212121"/>
                </a:solidFill>
                <a:latin typeface="맑은 고딕" panose="020B0503020000020004" pitchFamily="50" charset="-127"/>
                <a:ea typeface="맑은 고딕" panose="020B0503020000020004" pitchFamily="50" charset="-127"/>
                <a:cs typeface="Roboto"/>
                <a:sym typeface="Roboto"/>
              </a:rPr>
              <a:t>print("Model predicts that 100 degrees Celsius is: {} degrees Fahrenheit".format(model.predict([100.0])))</a:t>
            </a: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00000"/>
              </a:lnSpc>
              <a:spcBef>
                <a:spcPts val="500"/>
              </a:spcBef>
              <a:spcAft>
                <a:spcPts val="0"/>
              </a:spcAft>
              <a:buNone/>
            </a:pPr>
            <a:r>
              <a:rPr lang="ko-KR" sz="1200" dirty="0">
                <a:solidFill>
                  <a:srgbClr val="212121"/>
                </a:solidFill>
                <a:latin typeface="맑은 고딕" panose="020B0503020000020004" pitchFamily="50" charset="-127"/>
                <a:ea typeface="맑은 고딕" panose="020B0503020000020004" pitchFamily="50" charset="-127"/>
                <a:cs typeface="Roboto"/>
                <a:sym typeface="Roboto"/>
              </a:rPr>
              <a:t>print("These are the l0 variables: {}".format(l0.get_weights()))</a:t>
            </a: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00000"/>
              </a:lnSpc>
              <a:spcBef>
                <a:spcPts val="500"/>
              </a:spcBef>
              <a:spcAft>
                <a:spcPts val="0"/>
              </a:spcAft>
              <a:buNone/>
            </a:pPr>
            <a:r>
              <a:rPr lang="ko-KR" sz="1200" dirty="0">
                <a:solidFill>
                  <a:srgbClr val="212121"/>
                </a:solidFill>
                <a:latin typeface="맑은 고딕" panose="020B0503020000020004" pitchFamily="50" charset="-127"/>
                <a:ea typeface="맑은 고딕" panose="020B0503020000020004" pitchFamily="50" charset="-127"/>
                <a:cs typeface="Roboto"/>
                <a:sym typeface="Roboto"/>
              </a:rPr>
              <a:t>print("These are the l1 variables: {}".format(l1.get_weights()))</a:t>
            </a: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00000"/>
              </a:lnSpc>
              <a:spcBef>
                <a:spcPts val="500"/>
              </a:spcBef>
              <a:spcAft>
                <a:spcPts val="0"/>
              </a:spcAft>
              <a:buNone/>
            </a:pPr>
            <a:r>
              <a:rPr lang="ko-KR" sz="1200" dirty="0">
                <a:solidFill>
                  <a:srgbClr val="212121"/>
                </a:solidFill>
                <a:latin typeface="맑은 고딕" panose="020B0503020000020004" pitchFamily="50" charset="-127"/>
                <a:ea typeface="맑은 고딕" panose="020B0503020000020004" pitchFamily="50" charset="-127"/>
                <a:cs typeface="Roboto"/>
                <a:sym typeface="Roboto"/>
              </a:rPr>
              <a:t>print("These are the l2 variables: {}".format(l2.get_weights()))</a:t>
            </a: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31"/>
        <p:cNvGrpSpPr/>
        <p:nvPr/>
      </p:nvGrpSpPr>
      <p:grpSpPr>
        <a:xfrm>
          <a:off x="0" y="0"/>
          <a:ext cx="0" cy="0"/>
          <a:chOff x="0" y="0"/>
          <a:chExt cx="0" cy="0"/>
        </a:xfrm>
      </p:grpSpPr>
      <p:sp>
        <p:nvSpPr>
          <p:cNvPr id="932" name="Google Shape;932;p100"/>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실습(Exercise) 2-3</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933" name="Google Shape;933;p100"/>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76</a:t>
            </a:fld>
            <a:endParaRPr/>
          </a:p>
        </p:txBody>
      </p:sp>
      <p:pic>
        <p:nvPicPr>
          <p:cNvPr id="934" name="Google Shape;934;p100"/>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935" name="Google Shape;935;p100"/>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936" name="Google Shape;936;p100"/>
          <p:cNvSpPr/>
          <p:nvPr/>
        </p:nvSpPr>
        <p:spPr>
          <a:xfrm>
            <a:off x="641250" y="1334250"/>
            <a:ext cx="7861500" cy="2902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작은 실험 - 레이어 더하기</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Code snippet의 output을 봤을때, 모델은 해당 화씨 값을 실제로 잘 예측할 수 있다는 것을 알 수 있습니다. 그러나 l0 과 l0 레이어의 변수 (가중치)를 보면 ~ 1.8과 32에 가까운 것조차 없습니다. 추가 된 layer들은 변환 방정식을 복잡하게 만들면서 "단순한" 형태로 알아볼수 없게 됩니다.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937" name="Google Shape;937;p100"/>
          <p:cNvPicPr preferRelativeResize="0"/>
          <p:nvPr/>
        </p:nvPicPr>
        <p:blipFill>
          <a:blip r:embed="rId5">
            <a:alphaModFix/>
          </a:blip>
          <a:stretch>
            <a:fillRect/>
          </a:stretch>
        </p:blipFill>
        <p:spPr>
          <a:xfrm>
            <a:off x="1428750" y="3639792"/>
            <a:ext cx="6956424" cy="2153808"/>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41"/>
        <p:cNvGrpSpPr/>
        <p:nvPr/>
      </p:nvGrpSpPr>
      <p:grpSpPr>
        <a:xfrm>
          <a:off x="0" y="0"/>
          <a:ext cx="0" cy="0"/>
          <a:chOff x="0" y="0"/>
          <a:chExt cx="0" cy="0"/>
        </a:xfrm>
      </p:grpSpPr>
      <p:sp>
        <p:nvSpPr>
          <p:cNvPr id="942" name="Google Shape;942;p101"/>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실습(Exercise) 2-3</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943" name="Google Shape;943;p101"/>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77</a:t>
            </a:fld>
            <a:endParaRPr/>
          </a:p>
        </p:txBody>
      </p:sp>
      <p:pic>
        <p:nvPicPr>
          <p:cNvPr id="944" name="Google Shape;944;p101"/>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945" name="Google Shape;945;p101"/>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946" name="Google Shape;946;p101"/>
          <p:cNvSpPr/>
          <p:nvPr/>
        </p:nvSpPr>
        <p:spPr>
          <a:xfrm>
            <a:off x="641250" y="1176775"/>
            <a:ext cx="7861500" cy="2902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작은 실험 - 레이어 더하기</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다음 모듈에서 Dense layer가 작동하는 방법에 대해 좀 더 자세히 알아보록 합니다.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sz="1200"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947" name="Google Shape;947;p101"/>
          <p:cNvPicPr preferRelativeResize="0"/>
          <p:nvPr/>
        </p:nvPicPr>
        <p:blipFill>
          <a:blip r:embed="rId5">
            <a:alphaModFix/>
          </a:blip>
          <a:stretch>
            <a:fillRect/>
          </a:stretch>
        </p:blipFill>
        <p:spPr>
          <a:xfrm>
            <a:off x="1311813" y="2213675"/>
            <a:ext cx="6520376" cy="36716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51"/>
        <p:cNvGrpSpPr/>
        <p:nvPr/>
      </p:nvGrpSpPr>
      <p:grpSpPr>
        <a:xfrm>
          <a:off x="0" y="0"/>
          <a:ext cx="0" cy="0"/>
          <a:chOff x="0" y="0"/>
          <a:chExt cx="0" cy="0"/>
        </a:xfrm>
      </p:grpSpPr>
      <p:sp>
        <p:nvSpPr>
          <p:cNvPr id="952" name="Google Shape;952;p102"/>
          <p:cNvSpPr/>
          <p:nvPr/>
        </p:nvSpPr>
        <p:spPr>
          <a:xfrm>
            <a:off x="3985122" y="2704050"/>
            <a:ext cx="42801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Font typeface="Arial"/>
              <a:buNone/>
            </a:pPr>
            <a:r>
              <a:rPr lang="ko-KR" sz="3200" b="1">
                <a:solidFill>
                  <a:srgbClr val="2AB9C7"/>
                </a:solidFill>
              </a:rPr>
              <a:t> 요약(Recap)</a:t>
            </a:r>
            <a:endParaRPr sz="3200" b="1">
              <a:solidFill>
                <a:srgbClr val="2AB9C7"/>
              </a:solidFill>
            </a:endParaRPr>
          </a:p>
        </p:txBody>
      </p:sp>
      <p:sp>
        <p:nvSpPr>
          <p:cNvPr id="953" name="Google Shape;953;p102"/>
          <p:cNvSpPr/>
          <p:nvPr/>
        </p:nvSpPr>
        <p:spPr>
          <a:xfrm>
            <a:off x="2852363" y="2346204"/>
            <a:ext cx="1210500" cy="1107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6600" b="1">
                <a:solidFill>
                  <a:srgbClr val="2AB9C7"/>
                </a:solidFill>
                <a:latin typeface="Arial"/>
                <a:ea typeface="Arial"/>
                <a:cs typeface="Arial"/>
                <a:sym typeface="Arial"/>
              </a:rPr>
              <a:t>0</a:t>
            </a:r>
            <a:r>
              <a:rPr lang="ko-KR" sz="6600" b="1">
                <a:solidFill>
                  <a:srgbClr val="2AB9C7"/>
                </a:solidFill>
              </a:rPr>
              <a:t>4</a:t>
            </a:r>
            <a:endParaRPr sz="6600" b="1">
              <a:solidFill>
                <a:srgbClr val="2AB9C7"/>
              </a:solidFill>
              <a:latin typeface="Arial"/>
              <a:ea typeface="Arial"/>
              <a:cs typeface="Arial"/>
              <a:sym typeface="Arial"/>
            </a:endParaRPr>
          </a:p>
        </p:txBody>
      </p:sp>
      <p:sp>
        <p:nvSpPr>
          <p:cNvPr id="954" name="Google Shape;954;p102"/>
          <p:cNvSpPr/>
          <p:nvPr/>
        </p:nvSpPr>
        <p:spPr>
          <a:xfrm>
            <a:off x="451625" y="466725"/>
            <a:ext cx="14091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chemeClr val="dk1"/>
              </a:buClr>
              <a:buSzPts val="1100"/>
              <a:buFont typeface="Arial"/>
              <a:buNone/>
            </a:pPr>
            <a:r>
              <a:rPr lang="ko-KR" sz="1200">
                <a:solidFill>
                  <a:schemeClr val="lt1"/>
                </a:solidFill>
              </a:rPr>
              <a:t>TensorFlow U2</a:t>
            </a:r>
            <a:endParaRPr sz="1200">
              <a:solidFill>
                <a:schemeClr val="lt1"/>
              </a:solidFill>
            </a:endParaRPr>
          </a:p>
          <a:p>
            <a:pPr marL="0" marR="0" lvl="0" indent="0" algn="l" rtl="0">
              <a:lnSpc>
                <a:spcPct val="115000"/>
              </a:lnSpc>
              <a:spcBef>
                <a:spcPts val="0"/>
              </a:spcBef>
              <a:spcAft>
                <a:spcPts val="0"/>
              </a:spcAft>
              <a:buSzPts val="1100"/>
              <a:buNone/>
            </a:pPr>
            <a:r>
              <a:rPr lang="ko-KR" sz="1200">
                <a:solidFill>
                  <a:schemeClr val="lt1"/>
                </a:solidFill>
              </a:rPr>
              <a:t>머신러닝과 모델만들기 실습</a:t>
            </a:r>
            <a:endParaRPr sz="1200">
              <a:solidFill>
                <a:schemeClr val="lt1"/>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58"/>
        <p:cNvGrpSpPr/>
        <p:nvPr/>
      </p:nvGrpSpPr>
      <p:grpSpPr>
        <a:xfrm>
          <a:off x="0" y="0"/>
          <a:ext cx="0" cy="0"/>
          <a:chOff x="0" y="0"/>
          <a:chExt cx="0" cy="0"/>
        </a:xfrm>
      </p:grpSpPr>
      <p:sp>
        <p:nvSpPr>
          <p:cNvPr id="959" name="Google Shape;959;p103"/>
          <p:cNvSpPr/>
          <p:nvPr/>
        </p:nvSpPr>
        <p:spPr>
          <a:xfrm>
            <a:off x="6469900" y="48607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sz="1800" b="1">
                <a:solidFill>
                  <a:schemeClr val="lt1"/>
                </a:solidFill>
              </a:rPr>
              <a:t>요약(Recap)</a:t>
            </a:r>
            <a:endParaRPr sz="1800" b="1">
              <a:solidFill>
                <a:schemeClr val="lt1"/>
              </a:solidFill>
            </a:endParaRPr>
          </a:p>
        </p:txBody>
      </p:sp>
      <p:sp>
        <p:nvSpPr>
          <p:cNvPr id="960" name="Google Shape;960;p103"/>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79</a:t>
            </a:fld>
            <a:endParaRPr/>
          </a:p>
        </p:txBody>
      </p:sp>
      <p:pic>
        <p:nvPicPr>
          <p:cNvPr id="961" name="Google Shape;961;p103"/>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962" name="Google Shape;962;p103"/>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4</a:t>
            </a:r>
            <a:endParaRPr sz="3000" b="1">
              <a:solidFill>
                <a:schemeClr val="lt1"/>
              </a:solidFill>
              <a:latin typeface="Arial"/>
              <a:ea typeface="Arial"/>
              <a:cs typeface="Arial"/>
              <a:sym typeface="Arial"/>
            </a:endParaRPr>
          </a:p>
        </p:txBody>
      </p:sp>
      <p:sp>
        <p:nvSpPr>
          <p:cNvPr id="963" name="Google Shape;963;p103"/>
          <p:cNvSpPr/>
          <p:nvPr/>
        </p:nvSpPr>
        <p:spPr>
          <a:xfrm>
            <a:off x="641238" y="1408049"/>
            <a:ext cx="7861500" cy="3698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Clr>
                <a:schemeClr val="dk1"/>
              </a:buClr>
              <a:buSzPts val="1100"/>
              <a:buFont typeface="Arial"/>
              <a:buNone/>
            </a:pPr>
            <a:r>
              <a:rPr lang="ko-KR" sz="1600">
                <a:solidFill>
                  <a:srgbClr val="3F3F3F"/>
                </a:solidFill>
                <a:latin typeface="Nanum Gothic"/>
                <a:ea typeface="Nanum Gothic"/>
                <a:cs typeface="Nanum Gothic"/>
                <a:sym typeface="Nanum Gothic"/>
              </a:rPr>
              <a:t>축하합니다!  처음으로 </a:t>
            </a:r>
            <a:r>
              <a:rPr lang="ko-KR" sz="1600" b="1">
                <a:solidFill>
                  <a:srgbClr val="3F3F3F"/>
                </a:solidFill>
                <a:latin typeface="Nanum Gothic"/>
                <a:ea typeface="Nanum Gothic"/>
                <a:cs typeface="Nanum Gothic"/>
                <a:sym typeface="Nanum Gothic"/>
              </a:rPr>
              <a:t>머신러닝 모델 만드는 방법</a:t>
            </a:r>
            <a:r>
              <a:rPr lang="ko-KR" sz="1600">
                <a:solidFill>
                  <a:srgbClr val="3F3F3F"/>
                </a:solidFill>
                <a:latin typeface="Nanum Gothic"/>
                <a:ea typeface="Nanum Gothic"/>
                <a:cs typeface="Nanum Gothic"/>
                <a:sym typeface="Nanum Gothic"/>
              </a:rPr>
              <a:t>을 배워 봤습니다. 입력 데이터와 해당 출력을 사용하여 모델을 교육하고 입력을 1.8 배로 늘린 다음 더 정확한 결과를 얻기 위해 32를 더하는 방법을 배웠습니다.</a:t>
            </a:r>
            <a:endParaRPr sz="1600">
              <a:solidFill>
                <a:srgbClr val="3F3F3F"/>
              </a:solidFill>
              <a:latin typeface="Nanum Gothic"/>
              <a:ea typeface="Nanum Gothic"/>
              <a:cs typeface="Nanum Gothic"/>
              <a:sym typeface="Nanum Gothic"/>
            </a:endParaRPr>
          </a:p>
          <a:p>
            <a:pPr marL="0" lvl="0" indent="0" algn="l" rtl="0">
              <a:lnSpc>
                <a:spcPct val="115000"/>
              </a:lnSpc>
              <a:spcBef>
                <a:spcPts val="1800"/>
              </a:spcBef>
              <a:spcAft>
                <a:spcPts val="0"/>
              </a:spcAft>
              <a:buClr>
                <a:schemeClr val="dk1"/>
              </a:buClr>
              <a:buSzPts val="1100"/>
              <a:buFont typeface="Arial"/>
              <a:buNone/>
            </a:pPr>
            <a:endParaRPr sz="1600">
              <a:solidFill>
                <a:srgbClr val="3F3F3F"/>
              </a:solidFill>
              <a:latin typeface="Nanum Gothic"/>
              <a:ea typeface="Nanum Gothic"/>
              <a:cs typeface="Nanum Gothic"/>
              <a:sym typeface="Nanum Gothic"/>
            </a:endParaRPr>
          </a:p>
          <a:p>
            <a:pPr marL="0" lvl="0" indent="0" algn="l" rtl="0">
              <a:lnSpc>
                <a:spcPct val="115000"/>
              </a:lnSpc>
              <a:spcBef>
                <a:spcPts val="1800"/>
              </a:spcBef>
              <a:spcAft>
                <a:spcPts val="0"/>
              </a:spcAft>
              <a:buSzPts val="1100"/>
              <a:buNone/>
            </a:pPr>
            <a:endParaRPr sz="1600">
              <a:solidFill>
                <a:srgbClr val="3F3F3F"/>
              </a:solidFill>
              <a:latin typeface="Nanum Gothic"/>
              <a:ea typeface="Nanum Gothic"/>
              <a:cs typeface="Nanum Gothic"/>
              <a:sym typeface="Nanum Gothic"/>
            </a:endParaRPr>
          </a:p>
          <a:p>
            <a:pPr marL="0" marR="0" lvl="0" indent="0" algn="l" rtl="0">
              <a:lnSpc>
                <a:spcPct val="150000"/>
              </a:lnSpc>
              <a:spcBef>
                <a:spcPts val="300"/>
              </a:spcBef>
              <a:spcAft>
                <a:spcPts val="0"/>
              </a:spcAft>
              <a:buNone/>
            </a:pPr>
            <a:endParaRPr sz="1600">
              <a:solidFill>
                <a:srgbClr val="3F3F3F"/>
              </a:solidFill>
              <a:latin typeface="Nanum Gothic"/>
              <a:ea typeface="Nanum Gothic"/>
              <a:cs typeface="Nanum Gothic"/>
              <a:sym typeface="Nanum Gothic"/>
            </a:endParaRPr>
          </a:p>
        </p:txBody>
      </p:sp>
      <p:pic>
        <p:nvPicPr>
          <p:cNvPr id="964" name="Google Shape;964;p103"/>
          <p:cNvPicPr preferRelativeResize="0"/>
          <p:nvPr/>
        </p:nvPicPr>
        <p:blipFill>
          <a:blip r:embed="rId5">
            <a:alphaModFix/>
          </a:blip>
          <a:stretch>
            <a:fillRect/>
          </a:stretch>
        </p:blipFill>
        <p:spPr>
          <a:xfrm>
            <a:off x="1690850" y="2681700"/>
            <a:ext cx="5762300" cy="3241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5"/>
        <p:cNvGrpSpPr/>
        <p:nvPr/>
      </p:nvGrpSpPr>
      <p:grpSpPr>
        <a:xfrm>
          <a:off x="0" y="0"/>
          <a:ext cx="0" cy="0"/>
          <a:chOff x="0" y="0"/>
          <a:chExt cx="0" cy="0"/>
        </a:xfrm>
      </p:grpSpPr>
      <p:sp>
        <p:nvSpPr>
          <p:cNvPr id="256" name="Google Shape;256;p32"/>
          <p:cNvSpPr/>
          <p:nvPr/>
        </p:nvSpPr>
        <p:spPr>
          <a:xfrm>
            <a:off x="6425450" y="492525"/>
            <a:ext cx="2355900" cy="554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머신러닝 이해하기</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257" name="Google Shape;257;p32"/>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8</a:t>
            </a:fld>
            <a:endParaRPr/>
          </a:p>
        </p:txBody>
      </p:sp>
      <p:pic>
        <p:nvPicPr>
          <p:cNvPr id="258" name="Google Shape;258;p32"/>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259" name="Google Shape;259;p32"/>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2</a:t>
            </a:r>
            <a:endParaRPr sz="3000" b="1">
              <a:solidFill>
                <a:schemeClr val="lt1"/>
              </a:solidFill>
              <a:latin typeface="Arial"/>
              <a:ea typeface="Arial"/>
              <a:cs typeface="Arial"/>
              <a:sym typeface="Arial"/>
            </a:endParaRPr>
          </a:p>
        </p:txBody>
      </p:sp>
      <p:sp>
        <p:nvSpPr>
          <p:cNvPr id="260" name="Google Shape;260;p32"/>
          <p:cNvSpPr/>
          <p:nvPr/>
        </p:nvSpPr>
        <p:spPr>
          <a:xfrm>
            <a:off x="676350" y="1594624"/>
            <a:ext cx="7861500" cy="36984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1600">
                <a:solidFill>
                  <a:srgbClr val="3F3F3F"/>
                </a:solidFill>
                <a:latin typeface="Nanum Gothic"/>
                <a:ea typeface="Nanum Gothic"/>
                <a:cs typeface="Nanum Gothic"/>
                <a:sym typeface="Nanum Gothic"/>
              </a:rPr>
              <a:t>아래와 같은 input과 output이 있다고 가정합니다.</a:t>
            </a:r>
            <a:endParaRPr sz="160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r>
              <a:rPr lang="ko-KR" sz="1600">
                <a:solidFill>
                  <a:srgbClr val="3F3F3F"/>
                </a:solidFill>
                <a:latin typeface="Nanum Gothic"/>
                <a:ea typeface="Nanum Gothic"/>
                <a:cs typeface="Nanum Gothic"/>
                <a:sym typeface="Nanum Gothic"/>
              </a:rPr>
              <a:t>0을 넣었을때 32가 나오고, 8을 넣었을때 46.4가 나옵니다.</a:t>
            </a:r>
            <a:endParaRPr sz="1600">
              <a:solidFill>
                <a:srgbClr val="3F3F3F"/>
              </a:solidFill>
              <a:latin typeface="Nanum Gothic"/>
              <a:ea typeface="Nanum Gothic"/>
              <a:cs typeface="Nanum Gothic"/>
              <a:sym typeface="Nanum Gothic"/>
            </a:endParaRPr>
          </a:p>
        </p:txBody>
      </p:sp>
      <p:pic>
        <p:nvPicPr>
          <p:cNvPr id="261" name="Google Shape;261;p32"/>
          <p:cNvPicPr preferRelativeResize="0"/>
          <p:nvPr/>
        </p:nvPicPr>
        <p:blipFill>
          <a:blip r:embed="rId5">
            <a:alphaModFix/>
          </a:blip>
          <a:stretch>
            <a:fillRect/>
          </a:stretch>
        </p:blipFill>
        <p:spPr>
          <a:xfrm>
            <a:off x="1600200" y="2653475"/>
            <a:ext cx="5943600" cy="3000375"/>
          </a:xfrm>
          <a:prstGeom prst="rect">
            <a:avLst/>
          </a:prstGeom>
          <a:noFill/>
          <a:ln w="12700" cap="flat" cmpd="sng">
            <a:solidFill>
              <a:srgbClr val="000000"/>
            </a:solidFill>
            <a:prstDash val="solid"/>
            <a:miter lim="8000"/>
            <a:headEnd type="none" w="sm" len="sm"/>
            <a:tailEnd type="none" w="sm" len="sm"/>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68"/>
        <p:cNvGrpSpPr/>
        <p:nvPr/>
      </p:nvGrpSpPr>
      <p:grpSpPr>
        <a:xfrm>
          <a:off x="0" y="0"/>
          <a:ext cx="0" cy="0"/>
          <a:chOff x="0" y="0"/>
          <a:chExt cx="0" cy="0"/>
        </a:xfrm>
      </p:grpSpPr>
      <p:sp>
        <p:nvSpPr>
          <p:cNvPr id="969" name="Google Shape;969;p104"/>
          <p:cNvSpPr/>
          <p:nvPr/>
        </p:nvSpPr>
        <p:spPr>
          <a:xfrm>
            <a:off x="6469900" y="48607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sz="1800" b="1">
                <a:solidFill>
                  <a:schemeClr val="lt1"/>
                </a:solidFill>
              </a:rPr>
              <a:t>요약(Recap)</a:t>
            </a:r>
            <a:endParaRPr sz="1800" b="1">
              <a:solidFill>
                <a:schemeClr val="lt1"/>
              </a:solidFill>
            </a:endParaRPr>
          </a:p>
        </p:txBody>
      </p:sp>
      <p:sp>
        <p:nvSpPr>
          <p:cNvPr id="970" name="Google Shape;970;p104"/>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80</a:t>
            </a:fld>
            <a:endParaRPr/>
          </a:p>
        </p:txBody>
      </p:sp>
      <p:pic>
        <p:nvPicPr>
          <p:cNvPr id="971" name="Google Shape;971;p104"/>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972" name="Google Shape;972;p104"/>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4</a:t>
            </a:r>
            <a:endParaRPr sz="3000" b="1">
              <a:solidFill>
                <a:schemeClr val="lt1"/>
              </a:solidFill>
              <a:latin typeface="Arial"/>
              <a:ea typeface="Arial"/>
              <a:cs typeface="Arial"/>
              <a:sym typeface="Arial"/>
            </a:endParaRPr>
          </a:p>
        </p:txBody>
      </p:sp>
      <p:sp>
        <p:nvSpPr>
          <p:cNvPr id="973" name="Google Shape;973;p104"/>
          <p:cNvSpPr/>
          <p:nvPr/>
        </p:nvSpPr>
        <p:spPr>
          <a:xfrm>
            <a:off x="676350" y="1594624"/>
            <a:ext cx="7861500" cy="3698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Clr>
                <a:schemeClr val="dk1"/>
              </a:buClr>
              <a:buSzPts val="1100"/>
              <a:buFont typeface="Arial"/>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요약 Intro</a:t>
            </a:r>
            <a:endParaRPr sz="1600" dirty="0">
              <a:solidFill>
                <a:srgbClr val="3F3F3F"/>
              </a:solidFill>
              <a:latin typeface="Nanum Gothic"/>
              <a:ea typeface="Nanum Gothic"/>
              <a:cs typeface="Nanum Gothic"/>
              <a:sym typeface="Nanum Gothic"/>
            </a:endParaRPr>
          </a:p>
          <a:p>
            <a:pPr marL="0" lvl="0" indent="0" algn="l" rtl="0">
              <a:lnSpc>
                <a:spcPct val="150000"/>
              </a:lnSpc>
              <a:spcBef>
                <a:spcPts val="300"/>
              </a:spcBef>
              <a:spcAft>
                <a:spcPts val="0"/>
              </a:spcAft>
              <a:buNone/>
            </a:pPr>
            <a:r>
              <a:rPr lang="ko-KR" sz="1600" b="1" dirty="0">
                <a:solidFill>
                  <a:srgbClr val="3F3F3F"/>
                </a:solidFill>
                <a:latin typeface="Nanum Gothic"/>
                <a:ea typeface="Nanum Gothic"/>
                <a:cs typeface="Nanum Gothic"/>
                <a:sym typeface="Nanum Gothic"/>
              </a:rPr>
              <a:t>레이어, 모델, 컴파일, 훈련</a:t>
            </a:r>
            <a:r>
              <a:rPr lang="ko-KR" sz="1600" dirty="0">
                <a:solidFill>
                  <a:srgbClr val="3F3F3F"/>
                </a:solidFill>
                <a:latin typeface="Nanum Gothic"/>
                <a:ea typeface="Nanum Gothic"/>
                <a:cs typeface="Nanum Gothic"/>
                <a:sym typeface="Nanum Gothic"/>
              </a:rPr>
              <a:t> 및 </a:t>
            </a:r>
            <a:r>
              <a:rPr lang="ko-KR" sz="1600" b="1" dirty="0">
                <a:solidFill>
                  <a:srgbClr val="3F3F3F"/>
                </a:solidFill>
                <a:latin typeface="Nanum Gothic"/>
                <a:ea typeface="Nanum Gothic"/>
                <a:cs typeface="Nanum Gothic"/>
                <a:sym typeface="Nanum Gothic"/>
              </a:rPr>
              <a:t>예측</a:t>
            </a:r>
            <a:r>
              <a:rPr lang="ko-KR" sz="1600" dirty="0">
                <a:solidFill>
                  <a:srgbClr val="3F3F3F"/>
                </a:solidFill>
                <a:latin typeface="Nanum Gothic"/>
                <a:ea typeface="Nanum Gothic"/>
                <a:cs typeface="Nanum Gothic"/>
                <a:sym typeface="Nanum Gothic"/>
              </a:rPr>
              <a:t>등 이 모든것을 몇줄 안되는 코드로 만들수 있었습니다.</a:t>
            </a: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r>
              <a:rPr lang="ko-KR" sz="1600" dirty="0">
                <a:solidFill>
                  <a:srgbClr val="3F3F3F"/>
                </a:solidFill>
                <a:latin typeface="Nanum Gothic"/>
                <a:ea typeface="Nanum Gothic"/>
                <a:cs typeface="Nanum Gothic"/>
                <a:sym typeface="Nanum Gothic"/>
              </a:rPr>
              <a:t>정리하면 아래와 같습니다.  </a:t>
            </a:r>
            <a:endParaRPr sz="1600" dirty="0">
              <a:solidFill>
                <a:srgbClr val="3F3F3F"/>
              </a:solidFill>
              <a:latin typeface="Nanum Gothic"/>
              <a:ea typeface="Nanum Gothic"/>
              <a:cs typeface="Nanum Gothic"/>
              <a:sym typeface="Nanum Gothic"/>
            </a:endParaRPr>
          </a:p>
          <a:p>
            <a:pPr marL="0" lvl="0" indent="0" algn="l" rtl="0">
              <a:lnSpc>
                <a:spcPct val="115000"/>
              </a:lnSpc>
              <a:spcBef>
                <a:spcPts val="0"/>
              </a:spcBef>
              <a:spcAft>
                <a:spcPts val="0"/>
              </a:spcAft>
              <a:buNone/>
            </a:pPr>
            <a:endParaRPr sz="1200" dirty="0">
              <a:solidFill>
                <a:srgbClr val="4F4F4F"/>
              </a:solidFill>
            </a:endParaRPr>
          </a:p>
          <a:p>
            <a:pPr marL="0" lvl="0" indent="0" algn="l" rtl="0">
              <a:lnSpc>
                <a:spcPct val="115000"/>
              </a:lnSpc>
              <a:spcBef>
                <a:spcPts val="0"/>
              </a:spcBef>
              <a:spcAft>
                <a:spcPts val="0"/>
              </a:spcAft>
              <a:buClr>
                <a:schemeClr val="dk1"/>
              </a:buClr>
              <a:buSzPts val="1100"/>
              <a:buFont typeface="Arial"/>
              <a:buNone/>
            </a:pPr>
            <a:endParaRPr dirty="0">
              <a:solidFill>
                <a:srgbClr val="0F2B3D"/>
              </a:solidFill>
              <a:highlight>
                <a:srgbClr val="F7F7F8"/>
              </a:highlight>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974" name="Google Shape;974;p104"/>
          <p:cNvPicPr preferRelativeResize="0"/>
          <p:nvPr/>
        </p:nvPicPr>
        <p:blipFill>
          <a:blip r:embed="rId5">
            <a:alphaModFix/>
          </a:blip>
          <a:stretch>
            <a:fillRect/>
          </a:stretch>
        </p:blipFill>
        <p:spPr>
          <a:xfrm>
            <a:off x="838200" y="3428988"/>
            <a:ext cx="7467600" cy="19716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78"/>
        <p:cNvGrpSpPr/>
        <p:nvPr/>
      </p:nvGrpSpPr>
      <p:grpSpPr>
        <a:xfrm>
          <a:off x="0" y="0"/>
          <a:ext cx="0" cy="0"/>
          <a:chOff x="0" y="0"/>
          <a:chExt cx="0" cy="0"/>
        </a:xfrm>
      </p:grpSpPr>
      <p:sp>
        <p:nvSpPr>
          <p:cNvPr id="979" name="Google Shape;979;p105"/>
          <p:cNvSpPr/>
          <p:nvPr/>
        </p:nvSpPr>
        <p:spPr>
          <a:xfrm>
            <a:off x="6469900" y="48607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sz="1800" b="1">
                <a:solidFill>
                  <a:schemeClr val="lt1"/>
                </a:solidFill>
              </a:rPr>
              <a:t>요약(Recap)</a:t>
            </a:r>
            <a:endParaRPr sz="1800" b="1">
              <a:solidFill>
                <a:schemeClr val="lt1"/>
              </a:solidFill>
            </a:endParaRPr>
          </a:p>
        </p:txBody>
      </p:sp>
      <p:sp>
        <p:nvSpPr>
          <p:cNvPr id="980" name="Google Shape;980;p105"/>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81</a:t>
            </a:fld>
            <a:endParaRPr/>
          </a:p>
        </p:txBody>
      </p:sp>
      <p:pic>
        <p:nvPicPr>
          <p:cNvPr id="981" name="Google Shape;981;p105"/>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982" name="Google Shape;982;p105"/>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4</a:t>
            </a:r>
            <a:endParaRPr sz="3000" b="1">
              <a:solidFill>
                <a:schemeClr val="lt1"/>
              </a:solidFill>
              <a:latin typeface="Arial"/>
              <a:ea typeface="Arial"/>
              <a:cs typeface="Arial"/>
              <a:sym typeface="Arial"/>
            </a:endParaRPr>
          </a:p>
        </p:txBody>
      </p:sp>
      <p:sp>
        <p:nvSpPr>
          <p:cNvPr id="983" name="Google Shape;983;p105"/>
          <p:cNvSpPr/>
          <p:nvPr/>
        </p:nvSpPr>
        <p:spPr>
          <a:xfrm>
            <a:off x="676350" y="1594624"/>
            <a:ext cx="7861500" cy="3698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Clr>
                <a:schemeClr val="dk1"/>
              </a:buClr>
              <a:buSzPts val="1100"/>
              <a:buFont typeface="Arial"/>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요약 Intro</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300"/>
              </a:spcBef>
              <a:spcAft>
                <a:spcPts val="0"/>
              </a:spcAft>
              <a:buClr>
                <a:schemeClr val="dk1"/>
              </a:buClr>
              <a:buSzPts val="1100"/>
              <a:buFont typeface="Arial"/>
              <a:buNone/>
            </a:pPr>
            <a:endParaRPr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Clr>
                <a:schemeClr val="dk1"/>
              </a:buClr>
              <a:buSzPts val="1100"/>
              <a:buFont typeface="Arial"/>
              <a:buNone/>
            </a:pPr>
            <a:r>
              <a:rPr lang="ko-KR" dirty="0">
                <a:solidFill>
                  <a:srgbClr val="3F3F3F"/>
                </a:solidFill>
                <a:latin typeface="Nanum Gothic"/>
                <a:ea typeface="Nanum Gothic"/>
                <a:cs typeface="Nanum Gothic"/>
                <a:sym typeface="Nanum Gothic"/>
              </a:rPr>
              <a:t>이 예제는 모든 머신러닝 프로그램의 </a:t>
            </a:r>
            <a:r>
              <a:rPr lang="ko-KR" b="1" dirty="0">
                <a:solidFill>
                  <a:srgbClr val="3F3F3F"/>
                </a:solidFill>
                <a:latin typeface="Nanum Gothic"/>
                <a:ea typeface="Nanum Gothic"/>
                <a:cs typeface="Nanum Gothic"/>
                <a:sym typeface="Nanum Gothic"/>
              </a:rPr>
              <a:t>일반적인 플랜(general plan)</a:t>
            </a:r>
            <a:r>
              <a:rPr lang="ko-KR" dirty="0">
                <a:solidFill>
                  <a:srgbClr val="3F3F3F"/>
                </a:solidFill>
                <a:latin typeface="Nanum Gothic"/>
                <a:ea typeface="Nanum Gothic"/>
                <a:cs typeface="Nanum Gothic"/>
                <a:sym typeface="Nanum Gothic"/>
              </a:rPr>
              <a:t>이라고 볼수 있습니다. </a:t>
            </a:r>
            <a:r>
              <a:rPr lang="ko-KR" b="1" dirty="0">
                <a:solidFill>
                  <a:srgbClr val="3F3F3F"/>
                </a:solidFill>
                <a:latin typeface="Nanum Gothic"/>
                <a:ea typeface="Nanum Gothic"/>
                <a:cs typeface="Nanum Gothic"/>
                <a:sym typeface="Nanum Gothic"/>
              </a:rPr>
              <a:t>동일한 구조(structure)</a:t>
            </a:r>
            <a:r>
              <a:rPr lang="ko-KR" dirty="0">
                <a:solidFill>
                  <a:srgbClr val="3F3F3F"/>
                </a:solidFill>
                <a:latin typeface="Nanum Gothic"/>
                <a:ea typeface="Nanum Gothic"/>
                <a:cs typeface="Nanum Gothic"/>
                <a:sym typeface="Nanum Gothic"/>
              </a:rPr>
              <a:t>를 사용하여 신경망을 만들고 학습하고 예측을 하기 위해 사용합니다.</a:t>
            </a:r>
            <a:endParaRPr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984" name="Google Shape;984;p105"/>
          <p:cNvPicPr preferRelativeResize="0"/>
          <p:nvPr/>
        </p:nvPicPr>
        <p:blipFill>
          <a:blip r:embed="rId5">
            <a:alphaModFix/>
          </a:blip>
          <a:stretch>
            <a:fillRect/>
          </a:stretch>
        </p:blipFill>
        <p:spPr>
          <a:xfrm>
            <a:off x="873300" y="3428988"/>
            <a:ext cx="7467600" cy="19716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8"/>
        <p:cNvGrpSpPr/>
        <p:nvPr/>
      </p:nvGrpSpPr>
      <p:grpSpPr>
        <a:xfrm>
          <a:off x="0" y="0"/>
          <a:ext cx="0" cy="0"/>
          <a:chOff x="0" y="0"/>
          <a:chExt cx="0" cy="0"/>
        </a:xfrm>
      </p:grpSpPr>
      <p:sp>
        <p:nvSpPr>
          <p:cNvPr id="989" name="Google Shape;989;p106"/>
          <p:cNvSpPr/>
          <p:nvPr/>
        </p:nvSpPr>
        <p:spPr>
          <a:xfrm>
            <a:off x="6469900" y="48607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sz="1800" b="1">
                <a:solidFill>
                  <a:schemeClr val="lt1"/>
                </a:solidFill>
              </a:rPr>
              <a:t>요약(Recap)</a:t>
            </a:r>
            <a:endParaRPr sz="1800" b="1">
              <a:solidFill>
                <a:schemeClr val="lt1"/>
              </a:solidFill>
            </a:endParaRPr>
          </a:p>
        </p:txBody>
      </p:sp>
      <p:sp>
        <p:nvSpPr>
          <p:cNvPr id="990" name="Google Shape;990;p106"/>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82</a:t>
            </a:fld>
            <a:endParaRPr/>
          </a:p>
        </p:txBody>
      </p:sp>
      <p:pic>
        <p:nvPicPr>
          <p:cNvPr id="991" name="Google Shape;991;p106"/>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992" name="Google Shape;992;p106"/>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4</a:t>
            </a:r>
            <a:endParaRPr sz="3000" b="1">
              <a:solidFill>
                <a:schemeClr val="lt1"/>
              </a:solidFill>
              <a:latin typeface="Arial"/>
              <a:ea typeface="Arial"/>
              <a:cs typeface="Arial"/>
              <a:sym typeface="Arial"/>
            </a:endParaRPr>
          </a:p>
        </p:txBody>
      </p:sp>
      <p:sp>
        <p:nvSpPr>
          <p:cNvPr id="993" name="Google Shape;993;p106"/>
          <p:cNvSpPr/>
          <p:nvPr/>
        </p:nvSpPr>
        <p:spPr>
          <a:xfrm>
            <a:off x="676350" y="1594624"/>
            <a:ext cx="7861500" cy="3698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Clr>
                <a:schemeClr val="dk1"/>
              </a:buClr>
              <a:buSzPts val="1100"/>
              <a:buFont typeface="Arial"/>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Training Process (학습과정)</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3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r>
              <a:rPr lang="ko-KR" b="1" dirty="0">
                <a:solidFill>
                  <a:srgbClr val="3F3F3F"/>
                </a:solidFill>
                <a:latin typeface="Nanum Gothic"/>
                <a:ea typeface="Nanum Gothic"/>
                <a:cs typeface="Nanum Gothic"/>
                <a:sym typeface="Nanum Gothic"/>
              </a:rPr>
              <a:t>model.fit(...) - </a:t>
            </a:r>
            <a:r>
              <a:rPr lang="ko-KR" dirty="0">
                <a:solidFill>
                  <a:srgbClr val="3F3F3F"/>
                </a:solidFill>
                <a:latin typeface="Nanum Gothic"/>
                <a:ea typeface="Nanum Gothic"/>
                <a:cs typeface="Nanum Gothic"/>
                <a:sym typeface="Nanum Gothic"/>
              </a:rPr>
              <a:t>학습과정은 실제로 네트워크의 내부 변수를 가능한 최상의 값으로 </a:t>
            </a:r>
            <a:r>
              <a:rPr lang="ko-KR" b="1" dirty="0">
                <a:solidFill>
                  <a:srgbClr val="3F3F3F"/>
                </a:solidFill>
                <a:latin typeface="Nanum Gothic"/>
                <a:ea typeface="Nanum Gothic"/>
                <a:cs typeface="Nanum Gothic"/>
                <a:sym typeface="Nanum Gothic"/>
              </a:rPr>
              <a:t>조정(tuning)</a:t>
            </a:r>
            <a:r>
              <a:rPr lang="ko-KR" dirty="0">
                <a:solidFill>
                  <a:srgbClr val="3F3F3F"/>
                </a:solidFill>
                <a:latin typeface="Nanum Gothic"/>
                <a:ea typeface="Nanum Gothic"/>
                <a:cs typeface="Nanum Gothic"/>
                <a:sym typeface="Nanum Gothic"/>
              </a:rPr>
              <a:t>하고 입력을 출력에 </a:t>
            </a:r>
            <a:r>
              <a:rPr lang="ko-KR" b="1" dirty="0">
                <a:solidFill>
                  <a:srgbClr val="3F3F3F"/>
                </a:solidFill>
                <a:latin typeface="Nanum Gothic"/>
                <a:ea typeface="Nanum Gothic"/>
                <a:cs typeface="Nanum Gothic"/>
                <a:sym typeface="Nanum Gothic"/>
              </a:rPr>
              <a:t>매핑(mapping)</a:t>
            </a:r>
            <a:r>
              <a:rPr lang="ko-KR" dirty="0">
                <a:solidFill>
                  <a:srgbClr val="3F3F3F"/>
                </a:solidFill>
                <a:latin typeface="Nanum Gothic"/>
                <a:ea typeface="Nanum Gothic"/>
                <a:cs typeface="Nanum Gothic"/>
                <a:sym typeface="Nanum Gothic"/>
              </a:rPr>
              <a:t>하는 것입니다. </a:t>
            </a:r>
            <a:endParaRPr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dirty="0">
              <a:solidFill>
                <a:srgbClr val="3F3F3F"/>
              </a:solidFill>
              <a:latin typeface="Nanum Gothic"/>
              <a:ea typeface="Nanum Gothic"/>
              <a:cs typeface="Nanum Gothic"/>
              <a:sym typeface="Nanum Gothic"/>
            </a:endParaRPr>
          </a:p>
          <a:p>
            <a:pPr marL="457200" lvl="0" indent="-317500" algn="l" rtl="0">
              <a:lnSpc>
                <a:spcPct val="150000"/>
              </a:lnSpc>
              <a:spcBef>
                <a:spcPts val="0"/>
              </a:spcBef>
              <a:spcAft>
                <a:spcPts val="0"/>
              </a:spcAft>
              <a:buClr>
                <a:srgbClr val="3F3F3F"/>
              </a:buClr>
              <a:buSzPts val="1400"/>
              <a:buFont typeface="Nanum Gothic"/>
              <a:buChar char="●"/>
            </a:pPr>
            <a:r>
              <a:rPr lang="ko-KR" b="1" dirty="0">
                <a:solidFill>
                  <a:srgbClr val="3F3F3F"/>
                </a:solidFill>
                <a:latin typeface="Nanum Gothic"/>
                <a:ea typeface="Nanum Gothic"/>
                <a:cs typeface="Nanum Gothic"/>
                <a:sym typeface="Nanum Gothic"/>
              </a:rPr>
              <a:t>Gradient Descent</a:t>
            </a:r>
            <a:r>
              <a:rPr lang="ko-KR" dirty="0">
                <a:solidFill>
                  <a:srgbClr val="3F3F3F"/>
                </a:solidFill>
                <a:latin typeface="Nanum Gothic"/>
                <a:ea typeface="Nanum Gothic"/>
                <a:cs typeface="Nanum Gothic"/>
                <a:sym typeface="Nanum Gothic"/>
              </a:rPr>
              <a:t>라는 최적화 프로세스(optimization process)를 통해 이루어지며, </a:t>
            </a:r>
            <a:endParaRPr dirty="0">
              <a:solidFill>
                <a:srgbClr val="3F3F3F"/>
              </a:solidFill>
              <a:latin typeface="Nanum Gothic"/>
              <a:ea typeface="Nanum Gothic"/>
              <a:cs typeface="Nanum Gothic"/>
              <a:sym typeface="Nanum Gothic"/>
            </a:endParaRPr>
          </a:p>
          <a:p>
            <a:pPr marL="457200" lvl="0" indent="-317500" algn="l" rtl="0">
              <a:lnSpc>
                <a:spcPct val="150000"/>
              </a:lnSpc>
              <a:spcBef>
                <a:spcPts val="0"/>
              </a:spcBef>
              <a:spcAft>
                <a:spcPts val="0"/>
              </a:spcAft>
              <a:buClr>
                <a:srgbClr val="3F3F3F"/>
              </a:buClr>
              <a:buSzPts val="1400"/>
              <a:buFont typeface="Nanum Gothic"/>
              <a:buChar char="●"/>
            </a:pPr>
            <a:r>
              <a:rPr lang="ko-KR" b="1" dirty="0">
                <a:solidFill>
                  <a:srgbClr val="3F3F3F"/>
                </a:solidFill>
                <a:latin typeface="Nanum Gothic"/>
                <a:ea typeface="Nanum Gothic"/>
                <a:cs typeface="Nanum Gothic"/>
                <a:sym typeface="Nanum Gothic"/>
              </a:rPr>
              <a:t>Numeric Analysis</a:t>
            </a:r>
            <a:r>
              <a:rPr lang="ko-KR" dirty="0">
                <a:solidFill>
                  <a:srgbClr val="3F3F3F"/>
                </a:solidFill>
                <a:latin typeface="Nanum Gothic"/>
                <a:ea typeface="Nanum Gothic"/>
                <a:cs typeface="Nanum Gothic"/>
                <a:sym typeface="Nanum Gothic"/>
              </a:rPr>
              <a:t>를 사용하여 모델의 내부 변수에 대해 가능한 최상의 값을 찾습니다.</a:t>
            </a:r>
            <a:endParaRPr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7"/>
        <p:cNvGrpSpPr/>
        <p:nvPr/>
      </p:nvGrpSpPr>
      <p:grpSpPr>
        <a:xfrm>
          <a:off x="0" y="0"/>
          <a:ext cx="0" cy="0"/>
          <a:chOff x="0" y="0"/>
          <a:chExt cx="0" cy="0"/>
        </a:xfrm>
      </p:grpSpPr>
      <p:sp>
        <p:nvSpPr>
          <p:cNvPr id="998" name="Google Shape;998;p107"/>
          <p:cNvSpPr/>
          <p:nvPr/>
        </p:nvSpPr>
        <p:spPr>
          <a:xfrm>
            <a:off x="6469900" y="48607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sz="1800" b="1">
                <a:solidFill>
                  <a:schemeClr val="lt1"/>
                </a:solidFill>
              </a:rPr>
              <a:t>요약(Recap)</a:t>
            </a:r>
            <a:endParaRPr sz="1800" b="1">
              <a:solidFill>
                <a:schemeClr val="lt1"/>
              </a:solidFill>
            </a:endParaRPr>
          </a:p>
        </p:txBody>
      </p:sp>
      <p:sp>
        <p:nvSpPr>
          <p:cNvPr id="999" name="Google Shape;999;p107"/>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83</a:t>
            </a:fld>
            <a:endParaRPr/>
          </a:p>
        </p:txBody>
      </p:sp>
      <p:pic>
        <p:nvPicPr>
          <p:cNvPr id="1000" name="Google Shape;1000;p107"/>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001" name="Google Shape;1001;p107"/>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4</a:t>
            </a:r>
            <a:endParaRPr sz="3000" b="1">
              <a:solidFill>
                <a:schemeClr val="lt1"/>
              </a:solidFill>
              <a:latin typeface="Arial"/>
              <a:ea typeface="Arial"/>
              <a:cs typeface="Arial"/>
              <a:sym typeface="Arial"/>
            </a:endParaRPr>
          </a:p>
        </p:txBody>
      </p:sp>
      <p:sp>
        <p:nvSpPr>
          <p:cNvPr id="1002" name="Google Shape;1002;p107"/>
          <p:cNvSpPr/>
          <p:nvPr/>
        </p:nvSpPr>
        <p:spPr>
          <a:xfrm>
            <a:off x="676350" y="1594625"/>
            <a:ext cx="7861500" cy="3992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Training Process (학습과정)</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3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r>
              <a:rPr lang="ko-KR" dirty="0">
                <a:solidFill>
                  <a:srgbClr val="3F3F3F"/>
                </a:solidFill>
                <a:latin typeface="Nanum Gothic"/>
                <a:ea typeface="Nanum Gothic"/>
                <a:cs typeface="Nanum Gothic"/>
                <a:sym typeface="Nanum Gothic"/>
              </a:rPr>
              <a:t>머신러닝 측면에서 볼때 이 부분은 아주 자세하게 이해할 필요가 없지만, </a:t>
            </a:r>
            <a:r>
              <a:rPr lang="ko-KR" b="1" dirty="0">
                <a:solidFill>
                  <a:srgbClr val="3F3F3F"/>
                </a:solidFill>
                <a:latin typeface="Nanum Gothic"/>
                <a:ea typeface="Nanum Gothic"/>
                <a:cs typeface="Nanum Gothic"/>
                <a:sym typeface="Nanum Gothic"/>
              </a:rPr>
              <a:t>그라디언트 디센트(gradient descent, 혹은 구배 강하)</a:t>
            </a:r>
            <a:r>
              <a:rPr lang="ko-KR" dirty="0">
                <a:solidFill>
                  <a:srgbClr val="3F3F3F"/>
                </a:solidFill>
                <a:latin typeface="Nanum Gothic"/>
                <a:ea typeface="Nanum Gothic"/>
                <a:cs typeface="Nanum Gothic"/>
                <a:sym typeface="Nanum Gothic"/>
              </a:rPr>
              <a:t>에 대해 간단히 배워 보도록 합니다.</a:t>
            </a:r>
            <a:endParaRPr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dirty="0">
              <a:solidFill>
                <a:srgbClr val="3F3F3F"/>
              </a:solidFill>
              <a:latin typeface="Nanum Gothic"/>
              <a:ea typeface="Nanum Gothic"/>
              <a:cs typeface="Nanum Gothic"/>
              <a:sym typeface="Nanum Gothic"/>
            </a:endParaRPr>
          </a:p>
          <a:p>
            <a:pPr marL="457200" lvl="0" indent="-317500" algn="l" rtl="0">
              <a:lnSpc>
                <a:spcPct val="150000"/>
              </a:lnSpc>
              <a:spcBef>
                <a:spcPts val="0"/>
              </a:spcBef>
              <a:spcAft>
                <a:spcPts val="0"/>
              </a:spcAft>
              <a:buClr>
                <a:srgbClr val="3F3F3F"/>
              </a:buClr>
              <a:buSzPts val="1400"/>
              <a:buFont typeface="Nanum Gothic"/>
              <a:buChar char="●"/>
            </a:pPr>
            <a:r>
              <a:rPr lang="ko-KR" dirty="0">
                <a:solidFill>
                  <a:srgbClr val="3F3F3F"/>
                </a:solidFill>
                <a:latin typeface="Nanum Gothic"/>
                <a:ea typeface="Nanum Gothic"/>
                <a:cs typeface="Nanum Gothic"/>
                <a:sym typeface="Nanum Gothic"/>
              </a:rPr>
              <a:t>그라디언트 디센트는 매개 변수를 반복적으로 조정하여 “최상의 가치”(best values)에 도달 할 때까지 한 번에 조금씩 </a:t>
            </a:r>
            <a:r>
              <a:rPr lang="ko-KR" b="1" dirty="0">
                <a:solidFill>
                  <a:srgbClr val="3F3F3F"/>
                </a:solidFill>
                <a:latin typeface="Nanum Gothic"/>
                <a:ea typeface="Nanum Gothic"/>
                <a:cs typeface="Nanum Gothic"/>
                <a:sym typeface="Nanum Gothic"/>
              </a:rPr>
              <a:t>올바른 방향</a:t>
            </a:r>
            <a:r>
              <a:rPr lang="ko-KR" dirty="0">
                <a:solidFill>
                  <a:srgbClr val="3F3F3F"/>
                </a:solidFill>
                <a:latin typeface="Nanum Gothic"/>
                <a:ea typeface="Nanum Gothic"/>
                <a:cs typeface="Nanum Gothic"/>
                <a:sym typeface="Nanum Gothic"/>
              </a:rPr>
              <a:t>으로 </a:t>
            </a:r>
            <a:r>
              <a:rPr lang="ko-KR" b="1" dirty="0">
                <a:solidFill>
                  <a:srgbClr val="3F3F3F"/>
                </a:solidFill>
                <a:latin typeface="Nanum Gothic"/>
                <a:ea typeface="Nanum Gothic"/>
                <a:cs typeface="Nanum Gothic"/>
                <a:sym typeface="Nanum Gothic"/>
              </a:rPr>
              <a:t>전환</a:t>
            </a:r>
            <a:endParaRPr dirty="0">
              <a:solidFill>
                <a:srgbClr val="3F3F3F"/>
              </a:solidFill>
              <a:latin typeface="Nanum Gothic"/>
              <a:ea typeface="Nanum Gothic"/>
              <a:cs typeface="Nanum Gothic"/>
              <a:sym typeface="Nanum Gothic"/>
            </a:endParaRPr>
          </a:p>
          <a:p>
            <a:pPr marL="457200" lvl="0" indent="-317500" algn="l" rtl="0">
              <a:lnSpc>
                <a:spcPct val="150000"/>
              </a:lnSpc>
              <a:spcBef>
                <a:spcPts val="0"/>
              </a:spcBef>
              <a:spcAft>
                <a:spcPts val="0"/>
              </a:spcAft>
              <a:buClr>
                <a:srgbClr val="3F3F3F"/>
              </a:buClr>
              <a:buSzPts val="1400"/>
              <a:buFont typeface="Nanum Gothic"/>
              <a:buChar char="●"/>
            </a:pPr>
            <a:r>
              <a:rPr lang="ko-KR" dirty="0">
                <a:solidFill>
                  <a:srgbClr val="3F3F3F"/>
                </a:solidFill>
                <a:latin typeface="Nanum Gothic"/>
                <a:ea typeface="Nanum Gothic"/>
                <a:cs typeface="Nanum Gothic"/>
                <a:sym typeface="Nanum Gothic"/>
              </a:rPr>
              <a:t> 하지만, 모델이 "최상의 가치"(best values)에 </a:t>
            </a:r>
            <a:r>
              <a:rPr lang="ko-KR" b="1" dirty="0">
                <a:solidFill>
                  <a:srgbClr val="3F3F3F"/>
                </a:solidFill>
                <a:latin typeface="Nanum Gothic"/>
                <a:ea typeface="Nanum Gothic"/>
                <a:cs typeface="Nanum Gothic"/>
                <a:sym typeface="Nanum Gothic"/>
              </a:rPr>
              <a:t>도달한 후 더 방향을 틀면</a:t>
            </a:r>
            <a:r>
              <a:rPr lang="ko-KR" dirty="0">
                <a:solidFill>
                  <a:srgbClr val="3F3F3F"/>
                </a:solidFill>
                <a:latin typeface="Nanum Gothic"/>
                <a:ea typeface="Nanum Gothic"/>
                <a:cs typeface="Nanum Gothic"/>
                <a:sym typeface="Nanum Gothic"/>
              </a:rPr>
              <a:t> 모델의 </a:t>
            </a:r>
            <a:r>
              <a:rPr lang="ko-KR" b="1" dirty="0">
                <a:solidFill>
                  <a:srgbClr val="3F3F3F"/>
                </a:solidFill>
                <a:latin typeface="Nanum Gothic"/>
                <a:ea typeface="Nanum Gothic"/>
                <a:cs typeface="Nanum Gothic"/>
                <a:sym typeface="Nanum Gothic"/>
              </a:rPr>
              <a:t>성능</a:t>
            </a:r>
            <a:r>
              <a:rPr lang="ko-KR" dirty="0">
                <a:solidFill>
                  <a:srgbClr val="3F3F3F"/>
                </a:solidFill>
                <a:latin typeface="Nanum Gothic"/>
                <a:ea typeface="Nanum Gothic"/>
                <a:cs typeface="Nanum Gothic"/>
                <a:sym typeface="Nanum Gothic"/>
              </a:rPr>
              <a:t>이 </a:t>
            </a:r>
            <a:r>
              <a:rPr lang="ko-KR" b="1" dirty="0">
                <a:solidFill>
                  <a:srgbClr val="3F3F3F"/>
                </a:solidFill>
                <a:latin typeface="Nanum Gothic"/>
                <a:ea typeface="Nanum Gothic"/>
                <a:cs typeface="Nanum Gothic"/>
                <a:sym typeface="Nanum Gothic"/>
              </a:rPr>
              <a:t>저하</a:t>
            </a:r>
            <a:r>
              <a:rPr lang="ko-KR" dirty="0">
                <a:solidFill>
                  <a:srgbClr val="3F3F3F"/>
                </a:solidFill>
                <a:latin typeface="Nanum Gothic"/>
                <a:ea typeface="Nanum Gothic"/>
                <a:cs typeface="Nanum Gothic"/>
                <a:sym typeface="Nanum Gothic"/>
              </a:rPr>
              <a:t> 될 수 있습니다. 반복되는 동안 모델이 얼마나 좋은지 또는 나쁜지를 측정하는 기능을 "손실 기능"이라고 하며 </a:t>
            </a:r>
            <a:r>
              <a:rPr lang="ko-KR" b="1" dirty="0">
                <a:solidFill>
                  <a:srgbClr val="3F3F3F"/>
                </a:solidFill>
                <a:latin typeface="Nanum Gothic"/>
                <a:ea typeface="Nanum Gothic"/>
                <a:cs typeface="Nanum Gothic"/>
                <a:sym typeface="Nanum Gothic"/>
              </a:rPr>
              <a:t>매번 기울기의 목표</a:t>
            </a:r>
            <a:r>
              <a:rPr lang="ko-KR" dirty="0">
                <a:solidFill>
                  <a:srgbClr val="3F3F3F"/>
                </a:solidFill>
                <a:latin typeface="Nanum Gothic"/>
                <a:ea typeface="Nanum Gothic"/>
                <a:cs typeface="Nanum Gothic"/>
                <a:sym typeface="Nanum Gothic"/>
              </a:rPr>
              <a:t>는 "</a:t>
            </a:r>
            <a:r>
              <a:rPr lang="ko-KR" b="1" dirty="0">
                <a:solidFill>
                  <a:srgbClr val="3F3F3F"/>
                </a:solidFill>
                <a:latin typeface="Nanum Gothic"/>
                <a:ea typeface="Nanum Gothic"/>
                <a:cs typeface="Nanum Gothic"/>
                <a:sym typeface="Nanum Gothic"/>
              </a:rPr>
              <a:t>손실 기능 최소화</a:t>
            </a:r>
            <a:r>
              <a:rPr lang="ko-KR" dirty="0">
                <a:solidFill>
                  <a:srgbClr val="3F3F3F"/>
                </a:solidFill>
                <a:latin typeface="Nanum Gothic"/>
                <a:ea typeface="Nanum Gothic"/>
                <a:cs typeface="Nanum Gothic"/>
                <a:sym typeface="Nanum Gothic"/>
              </a:rPr>
              <a:t>"입니다.</a:t>
            </a:r>
            <a:endParaRPr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06"/>
        <p:cNvGrpSpPr/>
        <p:nvPr/>
      </p:nvGrpSpPr>
      <p:grpSpPr>
        <a:xfrm>
          <a:off x="0" y="0"/>
          <a:ext cx="0" cy="0"/>
          <a:chOff x="0" y="0"/>
          <a:chExt cx="0" cy="0"/>
        </a:xfrm>
      </p:grpSpPr>
      <p:sp>
        <p:nvSpPr>
          <p:cNvPr id="1007" name="Google Shape;1007;p108"/>
          <p:cNvSpPr/>
          <p:nvPr/>
        </p:nvSpPr>
        <p:spPr>
          <a:xfrm>
            <a:off x="6469900" y="48607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sz="1800" b="1">
                <a:solidFill>
                  <a:schemeClr val="lt1"/>
                </a:solidFill>
              </a:rPr>
              <a:t>요약(Recap)</a:t>
            </a:r>
            <a:endParaRPr sz="1800" b="1">
              <a:solidFill>
                <a:schemeClr val="lt1"/>
              </a:solidFill>
            </a:endParaRPr>
          </a:p>
        </p:txBody>
      </p:sp>
      <p:sp>
        <p:nvSpPr>
          <p:cNvPr id="1008" name="Google Shape;1008;p108"/>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84</a:t>
            </a:fld>
            <a:endParaRPr/>
          </a:p>
        </p:txBody>
      </p:sp>
      <p:pic>
        <p:nvPicPr>
          <p:cNvPr id="1009" name="Google Shape;1009;p108"/>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010" name="Google Shape;1010;p108"/>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4</a:t>
            </a:r>
            <a:endParaRPr sz="3000" b="1">
              <a:solidFill>
                <a:schemeClr val="lt1"/>
              </a:solidFill>
              <a:latin typeface="Arial"/>
              <a:ea typeface="Arial"/>
              <a:cs typeface="Arial"/>
              <a:sym typeface="Arial"/>
            </a:endParaRPr>
          </a:p>
        </p:txBody>
      </p:sp>
      <p:sp>
        <p:nvSpPr>
          <p:cNvPr id="1011" name="Google Shape;1011;p108"/>
          <p:cNvSpPr/>
          <p:nvPr/>
        </p:nvSpPr>
        <p:spPr>
          <a:xfrm>
            <a:off x="676350" y="1279800"/>
            <a:ext cx="7861500" cy="40131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Clr>
                <a:schemeClr val="dk1"/>
              </a:buClr>
              <a:buSzPts val="1100"/>
              <a:buFont typeface="Arial"/>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포워드 패스(Forward Pass)</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30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Clr>
                <a:srgbClr val="000000"/>
              </a:buClr>
              <a:buFont typeface="Arial"/>
              <a:buNone/>
            </a:pPr>
            <a:endParaRPr sz="1600" dirty="0">
              <a:solidFill>
                <a:srgbClr val="3F3F3F"/>
              </a:solidFill>
              <a:latin typeface="Nanum Gothic"/>
              <a:ea typeface="Nanum Gothic"/>
              <a:cs typeface="Nanum Gothic"/>
              <a:sym typeface="Nanum Gothic"/>
            </a:endParaRPr>
          </a:p>
        </p:txBody>
      </p:sp>
      <p:pic>
        <p:nvPicPr>
          <p:cNvPr id="1012" name="Google Shape;1012;p108"/>
          <p:cNvPicPr preferRelativeResize="0"/>
          <p:nvPr/>
        </p:nvPicPr>
        <p:blipFill>
          <a:blip r:embed="rId5">
            <a:alphaModFix/>
          </a:blip>
          <a:stretch>
            <a:fillRect/>
          </a:stretch>
        </p:blipFill>
        <p:spPr>
          <a:xfrm>
            <a:off x="1389925" y="2091050"/>
            <a:ext cx="6434349" cy="36193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6"/>
        <p:cNvGrpSpPr/>
        <p:nvPr/>
      </p:nvGrpSpPr>
      <p:grpSpPr>
        <a:xfrm>
          <a:off x="0" y="0"/>
          <a:ext cx="0" cy="0"/>
          <a:chOff x="0" y="0"/>
          <a:chExt cx="0" cy="0"/>
        </a:xfrm>
      </p:grpSpPr>
      <p:sp>
        <p:nvSpPr>
          <p:cNvPr id="1017" name="Google Shape;1017;p109"/>
          <p:cNvSpPr/>
          <p:nvPr/>
        </p:nvSpPr>
        <p:spPr>
          <a:xfrm>
            <a:off x="6469900" y="48607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sz="1800" b="1">
                <a:solidFill>
                  <a:schemeClr val="lt1"/>
                </a:solidFill>
              </a:rPr>
              <a:t>요약(Recap)</a:t>
            </a:r>
            <a:endParaRPr sz="1800" b="1">
              <a:solidFill>
                <a:schemeClr val="lt1"/>
              </a:solidFill>
            </a:endParaRPr>
          </a:p>
        </p:txBody>
      </p:sp>
      <p:sp>
        <p:nvSpPr>
          <p:cNvPr id="1018" name="Google Shape;1018;p109"/>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85</a:t>
            </a:fld>
            <a:endParaRPr/>
          </a:p>
        </p:txBody>
      </p:sp>
      <p:pic>
        <p:nvPicPr>
          <p:cNvPr id="1019" name="Google Shape;1019;p109"/>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020" name="Google Shape;1020;p109"/>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4</a:t>
            </a:r>
            <a:endParaRPr sz="3000" b="1">
              <a:solidFill>
                <a:schemeClr val="lt1"/>
              </a:solidFill>
              <a:latin typeface="Arial"/>
              <a:ea typeface="Arial"/>
              <a:cs typeface="Arial"/>
              <a:sym typeface="Arial"/>
            </a:endParaRPr>
          </a:p>
        </p:txBody>
      </p:sp>
      <p:sp>
        <p:nvSpPr>
          <p:cNvPr id="1021" name="Google Shape;1021;p109"/>
          <p:cNvSpPr/>
          <p:nvPr/>
        </p:nvSpPr>
        <p:spPr>
          <a:xfrm>
            <a:off x="676350" y="1279800"/>
            <a:ext cx="7861500" cy="40131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Clr>
                <a:schemeClr val="dk1"/>
              </a:buClr>
              <a:buSzPts val="1100"/>
              <a:buFont typeface="Arial"/>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포워드 패스(Forward Pass)</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300"/>
              </a:spcBef>
              <a:spcAft>
                <a:spcPts val="0"/>
              </a:spcAft>
              <a:buClr>
                <a:schemeClr val="dk1"/>
              </a:buClr>
              <a:buSzPts val="1100"/>
              <a:buFont typeface="Arial"/>
              <a:buNone/>
            </a:pPr>
            <a:r>
              <a:rPr lang="ko-KR" dirty="0">
                <a:solidFill>
                  <a:srgbClr val="3F3F3F"/>
                </a:solidFill>
                <a:latin typeface="Nanum Gothic"/>
                <a:ea typeface="Nanum Gothic"/>
                <a:cs typeface="Nanum Gothic"/>
                <a:sym typeface="Nanum Gothic"/>
              </a:rPr>
              <a:t>훈련과정(training process)은 입력 데이터가 신경망에 공급되는 순방향 통과(forward pass)로 시작됩니다. 그런 다음 모델은 내부 수학을 입력 및 내부 변수에 적용하여 해답을 예측합니다. (그림의 "모델은 값을 예측합니다(Model Predicts a Value)")</a:t>
            </a:r>
            <a:endParaRPr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Clr>
                <a:schemeClr val="dk1"/>
              </a:buClr>
              <a:buSzPts val="1100"/>
              <a:buFont typeface="Arial"/>
              <a:buNone/>
            </a:pPr>
            <a:r>
              <a:rPr lang="ko-KR" dirty="0">
                <a:solidFill>
                  <a:srgbClr val="3F3F3F"/>
                </a:solidFill>
                <a:latin typeface="Nanum Gothic"/>
                <a:ea typeface="Nanum Gothic"/>
                <a:cs typeface="Nanum Gothic"/>
                <a:sym typeface="Nanum Gothic"/>
              </a:rPr>
              <a:t>이 예에서 입력 값은 섭씨로 표시되었으며, 모델은 해당 화씨를 화씨로 예측 했습니다.</a:t>
            </a:r>
            <a:endParaRPr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Clr>
                <a:srgbClr val="000000"/>
              </a:buClr>
              <a:buFont typeface="Arial"/>
              <a:buNone/>
            </a:pPr>
            <a:endParaRPr sz="1600" dirty="0">
              <a:solidFill>
                <a:srgbClr val="3F3F3F"/>
              </a:solidFill>
              <a:latin typeface="Nanum Gothic"/>
              <a:ea typeface="Nanum Gothic"/>
              <a:cs typeface="Nanum Gothic"/>
              <a:sym typeface="Nanum Gothic"/>
            </a:endParaRPr>
          </a:p>
        </p:txBody>
      </p:sp>
      <p:pic>
        <p:nvPicPr>
          <p:cNvPr id="1022" name="Google Shape;1022;p109"/>
          <p:cNvPicPr preferRelativeResize="0"/>
          <p:nvPr/>
        </p:nvPicPr>
        <p:blipFill>
          <a:blip r:embed="rId5">
            <a:alphaModFix/>
          </a:blip>
          <a:stretch>
            <a:fillRect/>
          </a:stretch>
        </p:blipFill>
        <p:spPr>
          <a:xfrm>
            <a:off x="1439725" y="3494250"/>
            <a:ext cx="4955775" cy="278762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6"/>
        <p:cNvGrpSpPr/>
        <p:nvPr/>
      </p:nvGrpSpPr>
      <p:grpSpPr>
        <a:xfrm>
          <a:off x="0" y="0"/>
          <a:ext cx="0" cy="0"/>
          <a:chOff x="0" y="0"/>
          <a:chExt cx="0" cy="0"/>
        </a:xfrm>
      </p:grpSpPr>
      <p:sp>
        <p:nvSpPr>
          <p:cNvPr id="1027" name="Google Shape;1027;p110"/>
          <p:cNvSpPr/>
          <p:nvPr/>
        </p:nvSpPr>
        <p:spPr>
          <a:xfrm>
            <a:off x="6469900" y="48607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sz="1800" b="1">
                <a:solidFill>
                  <a:schemeClr val="lt1"/>
                </a:solidFill>
              </a:rPr>
              <a:t>요약(Recap)</a:t>
            </a:r>
            <a:endParaRPr sz="1800" b="1">
              <a:solidFill>
                <a:schemeClr val="lt1"/>
              </a:solidFill>
            </a:endParaRPr>
          </a:p>
        </p:txBody>
      </p:sp>
      <p:sp>
        <p:nvSpPr>
          <p:cNvPr id="1028" name="Google Shape;1028;p110"/>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86</a:t>
            </a:fld>
            <a:endParaRPr/>
          </a:p>
        </p:txBody>
      </p:sp>
      <p:pic>
        <p:nvPicPr>
          <p:cNvPr id="1029" name="Google Shape;1029;p110"/>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030" name="Google Shape;1030;p110"/>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4</a:t>
            </a:r>
            <a:endParaRPr sz="3000" b="1">
              <a:solidFill>
                <a:schemeClr val="lt1"/>
              </a:solidFill>
              <a:latin typeface="Arial"/>
              <a:ea typeface="Arial"/>
              <a:cs typeface="Arial"/>
              <a:sym typeface="Arial"/>
            </a:endParaRPr>
          </a:p>
        </p:txBody>
      </p:sp>
      <p:sp>
        <p:nvSpPr>
          <p:cNvPr id="1031" name="Google Shape;1031;p110"/>
          <p:cNvSpPr/>
          <p:nvPr/>
        </p:nvSpPr>
        <p:spPr>
          <a:xfrm>
            <a:off x="641250" y="1371499"/>
            <a:ext cx="7861500" cy="9375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Clr>
                <a:schemeClr val="dk1"/>
              </a:buClr>
              <a:buSzPts val="1100"/>
              <a:buFont typeface="Arial"/>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역전파(Backpropagation)</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3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1032" name="Google Shape;1032;p110"/>
          <p:cNvPicPr preferRelativeResize="0"/>
          <p:nvPr/>
        </p:nvPicPr>
        <p:blipFill>
          <a:blip r:embed="rId5">
            <a:alphaModFix/>
          </a:blip>
          <a:stretch>
            <a:fillRect/>
          </a:stretch>
        </p:blipFill>
        <p:spPr>
          <a:xfrm>
            <a:off x="1333600" y="2154125"/>
            <a:ext cx="6476800" cy="36432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6"/>
        <p:cNvGrpSpPr/>
        <p:nvPr/>
      </p:nvGrpSpPr>
      <p:grpSpPr>
        <a:xfrm>
          <a:off x="0" y="0"/>
          <a:ext cx="0" cy="0"/>
          <a:chOff x="0" y="0"/>
          <a:chExt cx="0" cy="0"/>
        </a:xfrm>
      </p:grpSpPr>
      <p:sp>
        <p:nvSpPr>
          <p:cNvPr id="1037" name="Google Shape;1037;p111"/>
          <p:cNvSpPr/>
          <p:nvPr/>
        </p:nvSpPr>
        <p:spPr>
          <a:xfrm>
            <a:off x="6469900" y="48607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sz="1800" b="1">
                <a:solidFill>
                  <a:schemeClr val="lt1"/>
                </a:solidFill>
              </a:rPr>
              <a:t>요약(Recap)</a:t>
            </a:r>
            <a:endParaRPr sz="1800" b="1">
              <a:solidFill>
                <a:schemeClr val="lt1"/>
              </a:solidFill>
            </a:endParaRPr>
          </a:p>
        </p:txBody>
      </p:sp>
      <p:sp>
        <p:nvSpPr>
          <p:cNvPr id="1038" name="Google Shape;1038;p111"/>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87</a:t>
            </a:fld>
            <a:endParaRPr/>
          </a:p>
        </p:txBody>
      </p:sp>
      <p:pic>
        <p:nvPicPr>
          <p:cNvPr id="1039" name="Google Shape;1039;p111"/>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040" name="Google Shape;1040;p111"/>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4</a:t>
            </a:r>
            <a:endParaRPr sz="3000" b="1">
              <a:solidFill>
                <a:schemeClr val="lt1"/>
              </a:solidFill>
              <a:latin typeface="Arial"/>
              <a:ea typeface="Arial"/>
              <a:cs typeface="Arial"/>
              <a:sym typeface="Arial"/>
            </a:endParaRPr>
          </a:p>
        </p:txBody>
      </p:sp>
      <p:sp>
        <p:nvSpPr>
          <p:cNvPr id="1041" name="Google Shape;1041;p111"/>
          <p:cNvSpPr/>
          <p:nvPr/>
        </p:nvSpPr>
        <p:spPr>
          <a:xfrm>
            <a:off x="641250" y="1371500"/>
            <a:ext cx="7861500" cy="23103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Clr>
                <a:schemeClr val="dk1"/>
              </a:buClr>
              <a:buSzPts val="1100"/>
              <a:buFont typeface="Arial"/>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역전파(Backpropagation)</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50000"/>
              </a:lnSpc>
              <a:spcBef>
                <a:spcPts val="300"/>
              </a:spcBef>
              <a:spcAft>
                <a:spcPts val="0"/>
              </a:spcAft>
              <a:buClr>
                <a:srgbClr val="3F3F3F"/>
              </a:buClr>
              <a:buSzPts val="1400"/>
              <a:buFont typeface="Roboto"/>
              <a:buAutoNum type="arabicPeriod"/>
            </a:pPr>
            <a:r>
              <a:rPr lang="ko-KR" dirty="0">
                <a:solidFill>
                  <a:srgbClr val="3F3F3F"/>
                </a:solidFill>
                <a:latin typeface="맑은 고딕" panose="020B0503020000020004" pitchFamily="50" charset="-127"/>
                <a:ea typeface="맑은 고딕" panose="020B0503020000020004" pitchFamily="50" charset="-127"/>
                <a:cs typeface="Roboto"/>
                <a:sym typeface="Roboto"/>
              </a:rPr>
              <a:t>값이 예측되면 해당 예측 값과 올바른 값 간의 차이가 계산</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50000"/>
              </a:lnSpc>
              <a:spcBef>
                <a:spcPts val="0"/>
              </a:spcBef>
              <a:spcAft>
                <a:spcPts val="0"/>
              </a:spcAft>
              <a:buClr>
                <a:srgbClr val="3F3F3F"/>
              </a:buClr>
              <a:buSzPts val="1400"/>
              <a:buFont typeface="Roboto"/>
              <a:buAutoNum type="arabicPeriod"/>
            </a:pPr>
            <a:r>
              <a:rPr lang="ko-KR" dirty="0">
                <a:solidFill>
                  <a:srgbClr val="3F3F3F"/>
                </a:solidFill>
                <a:latin typeface="맑은 고딕" panose="020B0503020000020004" pitchFamily="50" charset="-127"/>
                <a:ea typeface="맑은 고딕" panose="020B0503020000020004" pitchFamily="50" charset="-127"/>
                <a:cs typeface="Roboto"/>
                <a:sym typeface="Roboto"/>
              </a:rPr>
              <a:t>이 차이가 손실(loss)이며 모델이 매핑 작업을 얼마나 잘 되었는지 측정</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50000"/>
              </a:lnSpc>
              <a:spcBef>
                <a:spcPts val="0"/>
              </a:spcBef>
              <a:spcAft>
                <a:spcPts val="0"/>
              </a:spcAft>
              <a:buClr>
                <a:srgbClr val="3F3F3F"/>
              </a:buClr>
              <a:buSzPts val="1400"/>
              <a:buFont typeface="Roboto"/>
              <a:buAutoNum type="arabicPeriod"/>
            </a:pPr>
            <a:r>
              <a:rPr lang="ko-KR" dirty="0">
                <a:solidFill>
                  <a:srgbClr val="3F3F3F"/>
                </a:solidFill>
                <a:latin typeface="맑은 고딕" panose="020B0503020000020004" pitchFamily="50" charset="-127"/>
                <a:ea typeface="맑은 고딕" panose="020B0503020000020004" pitchFamily="50" charset="-127"/>
                <a:cs typeface="Roboto"/>
                <a:sym typeface="Roboto"/>
              </a:rPr>
              <a:t>손실 값은 </a:t>
            </a:r>
            <a:r>
              <a:rPr lang="ko-KR" sz="1200" dirty="0">
                <a:solidFill>
                  <a:srgbClr val="4F4F4F"/>
                </a:solidFill>
                <a:highlight>
                  <a:srgbClr val="FFFFFF"/>
                </a:highlight>
              </a:rPr>
              <a:t> </a:t>
            </a:r>
            <a:r>
              <a:rPr lang="ko-KR" b="1" dirty="0">
                <a:solidFill>
                  <a:srgbClr val="0F2B3D"/>
                </a:solidFill>
                <a:highlight>
                  <a:srgbClr val="F7F7F8"/>
                </a:highlight>
                <a:latin typeface="Courier New"/>
                <a:ea typeface="Courier New"/>
                <a:cs typeface="Courier New"/>
                <a:sym typeface="Courier New"/>
              </a:rPr>
              <a:t>model.compile()</a:t>
            </a:r>
            <a:r>
              <a:rPr lang="ko-KR" dirty="0">
                <a:solidFill>
                  <a:srgbClr val="3F3F3F"/>
                </a:solidFill>
                <a:latin typeface="맑은 고딕" panose="020B0503020000020004" pitchFamily="50" charset="-127"/>
                <a:ea typeface="맑은 고딕" panose="020B0503020000020004" pitchFamily="50" charset="-127"/>
                <a:cs typeface="Roboto"/>
                <a:sym typeface="Roboto"/>
              </a:rPr>
              <a:t>을 call할 때 손실 매개 변수(loss parameter)로 지정한 손실 함수(loss function)를 사용하여 계산</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0"/>
              </a:spcBef>
              <a:spcAft>
                <a:spcPts val="0"/>
              </a:spcAft>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1042" name="Google Shape;1042;p111"/>
          <p:cNvPicPr preferRelativeResize="0"/>
          <p:nvPr/>
        </p:nvPicPr>
        <p:blipFill>
          <a:blip r:embed="rId5">
            <a:alphaModFix/>
          </a:blip>
          <a:stretch>
            <a:fillRect/>
          </a:stretch>
        </p:blipFill>
        <p:spPr>
          <a:xfrm>
            <a:off x="1263875" y="3335150"/>
            <a:ext cx="5206026" cy="29284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6"/>
        <p:cNvGrpSpPr/>
        <p:nvPr/>
      </p:nvGrpSpPr>
      <p:grpSpPr>
        <a:xfrm>
          <a:off x="0" y="0"/>
          <a:ext cx="0" cy="0"/>
          <a:chOff x="0" y="0"/>
          <a:chExt cx="0" cy="0"/>
        </a:xfrm>
      </p:grpSpPr>
      <p:sp>
        <p:nvSpPr>
          <p:cNvPr id="1047" name="Google Shape;1047;p112"/>
          <p:cNvSpPr/>
          <p:nvPr/>
        </p:nvSpPr>
        <p:spPr>
          <a:xfrm>
            <a:off x="6469900" y="48607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sz="1800" b="1">
                <a:solidFill>
                  <a:schemeClr val="lt1"/>
                </a:solidFill>
              </a:rPr>
              <a:t>요약(Recap)</a:t>
            </a:r>
            <a:endParaRPr sz="1800" b="1">
              <a:solidFill>
                <a:schemeClr val="lt1"/>
              </a:solidFill>
            </a:endParaRPr>
          </a:p>
        </p:txBody>
      </p:sp>
      <p:sp>
        <p:nvSpPr>
          <p:cNvPr id="1048" name="Google Shape;1048;p112"/>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88</a:t>
            </a:fld>
            <a:endParaRPr/>
          </a:p>
        </p:txBody>
      </p:sp>
      <p:pic>
        <p:nvPicPr>
          <p:cNvPr id="1049" name="Google Shape;1049;p112"/>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050" name="Google Shape;1050;p112"/>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4</a:t>
            </a:r>
            <a:endParaRPr sz="3000" b="1">
              <a:solidFill>
                <a:schemeClr val="lt1"/>
              </a:solidFill>
              <a:latin typeface="Arial"/>
              <a:ea typeface="Arial"/>
              <a:cs typeface="Arial"/>
              <a:sym typeface="Arial"/>
            </a:endParaRPr>
          </a:p>
        </p:txBody>
      </p:sp>
      <p:sp>
        <p:nvSpPr>
          <p:cNvPr id="1051" name="Google Shape;1051;p112"/>
          <p:cNvSpPr/>
          <p:nvPr/>
        </p:nvSpPr>
        <p:spPr>
          <a:xfrm>
            <a:off x="641250" y="1371500"/>
            <a:ext cx="7861500" cy="23103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Clr>
                <a:schemeClr val="dk1"/>
              </a:buClr>
              <a:buSzPts val="1100"/>
              <a:buFont typeface="Arial"/>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역전파(Backpropagation)</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3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50000"/>
              </a:lnSpc>
              <a:spcBef>
                <a:spcPts val="0"/>
              </a:spcBef>
              <a:spcAft>
                <a:spcPts val="0"/>
              </a:spcAft>
              <a:buClr>
                <a:srgbClr val="3F3F3F"/>
              </a:buClr>
              <a:buSzPts val="1400"/>
              <a:buFont typeface="Roboto"/>
              <a:buAutoNum type="arabicPeriod" startAt="4"/>
            </a:pPr>
            <a:r>
              <a:rPr lang="ko-KR" dirty="0">
                <a:solidFill>
                  <a:srgbClr val="3F3F3F"/>
                </a:solidFill>
                <a:latin typeface="맑은 고딕" panose="020B0503020000020004" pitchFamily="50" charset="-127"/>
                <a:ea typeface="맑은 고딕" panose="020B0503020000020004" pitchFamily="50" charset="-127"/>
                <a:cs typeface="Roboto"/>
                <a:sym typeface="Roboto"/>
              </a:rPr>
              <a:t>손실이 계산 된 후, 신경망의 모든 계층(layer)의 내부 변수 (</a:t>
            </a:r>
            <a:r>
              <a:rPr lang="ko-KR" b="1" dirty="0">
                <a:solidFill>
                  <a:srgbClr val="3F3F3F"/>
                </a:solidFill>
                <a:latin typeface="맑은 고딕" panose="020B0503020000020004" pitchFamily="50" charset="-127"/>
                <a:ea typeface="맑은 고딕" panose="020B0503020000020004" pitchFamily="50" charset="-127"/>
                <a:cs typeface="Roboto"/>
                <a:sym typeface="Roboto"/>
              </a:rPr>
              <a:t>가중치[weights]</a:t>
            </a:r>
            <a:r>
              <a:rPr lang="ko-KR" dirty="0">
                <a:solidFill>
                  <a:srgbClr val="3F3F3F"/>
                </a:solidFill>
                <a:latin typeface="맑은 고딕" panose="020B0503020000020004" pitchFamily="50" charset="-127"/>
                <a:ea typeface="맑은 고딕" panose="020B0503020000020004" pitchFamily="50" charset="-127"/>
                <a:cs typeface="Roboto"/>
                <a:sym typeface="Roboto"/>
              </a:rPr>
              <a:t>와 </a:t>
            </a:r>
            <a:r>
              <a:rPr lang="ko-KR" b="1" dirty="0">
                <a:solidFill>
                  <a:srgbClr val="3F3F3F"/>
                </a:solidFill>
                <a:latin typeface="맑은 고딕" panose="020B0503020000020004" pitchFamily="50" charset="-127"/>
                <a:ea typeface="맑은 고딕" panose="020B0503020000020004" pitchFamily="50" charset="-127"/>
                <a:cs typeface="Roboto"/>
                <a:sym typeface="Roboto"/>
              </a:rPr>
              <a:t>바이어스[biases]</a:t>
            </a:r>
            <a:r>
              <a:rPr lang="ko-KR" dirty="0">
                <a:solidFill>
                  <a:srgbClr val="3F3F3F"/>
                </a:solidFill>
                <a:latin typeface="맑은 고딕" panose="020B0503020000020004" pitchFamily="50" charset="-127"/>
                <a:ea typeface="맑은 고딕" panose="020B0503020000020004" pitchFamily="50" charset="-127"/>
                <a:cs typeface="Roboto"/>
                <a:sym typeface="Roboto"/>
              </a:rPr>
              <a:t>)가 조정되어이 손실을 최소화</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50000"/>
              </a:lnSpc>
              <a:spcBef>
                <a:spcPts val="0"/>
              </a:spcBef>
              <a:spcAft>
                <a:spcPts val="0"/>
              </a:spcAft>
              <a:buClr>
                <a:srgbClr val="3F3F3F"/>
              </a:buClr>
              <a:buSzPts val="1400"/>
              <a:buFont typeface="Roboto"/>
              <a:buAutoNum type="arabicPeriod" startAt="4"/>
            </a:pPr>
            <a:r>
              <a:rPr lang="ko-KR" dirty="0">
                <a:solidFill>
                  <a:srgbClr val="3F3F3F"/>
                </a:solidFill>
                <a:latin typeface="맑은 고딕" panose="020B0503020000020004" pitchFamily="50" charset="-127"/>
                <a:ea typeface="맑은 고딕" panose="020B0503020000020004" pitchFamily="50" charset="-127"/>
                <a:cs typeface="Roboto"/>
                <a:sym typeface="Roboto"/>
              </a:rPr>
              <a:t>즉 출력 값을 올바른 값에 더 가깝게</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1052" name="Google Shape;1052;p112"/>
          <p:cNvPicPr preferRelativeResize="0"/>
          <p:nvPr/>
        </p:nvPicPr>
        <p:blipFill>
          <a:blip r:embed="rId5">
            <a:alphaModFix/>
          </a:blip>
          <a:stretch>
            <a:fillRect/>
          </a:stretch>
        </p:blipFill>
        <p:spPr>
          <a:xfrm>
            <a:off x="1356150" y="3429000"/>
            <a:ext cx="5039199" cy="28345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56"/>
        <p:cNvGrpSpPr/>
        <p:nvPr/>
      </p:nvGrpSpPr>
      <p:grpSpPr>
        <a:xfrm>
          <a:off x="0" y="0"/>
          <a:ext cx="0" cy="0"/>
          <a:chOff x="0" y="0"/>
          <a:chExt cx="0" cy="0"/>
        </a:xfrm>
      </p:grpSpPr>
      <p:sp>
        <p:nvSpPr>
          <p:cNvPr id="1057" name="Google Shape;1057;p113"/>
          <p:cNvSpPr/>
          <p:nvPr/>
        </p:nvSpPr>
        <p:spPr>
          <a:xfrm>
            <a:off x="6469900" y="48607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sz="1800" b="1">
                <a:solidFill>
                  <a:schemeClr val="lt1"/>
                </a:solidFill>
              </a:rPr>
              <a:t>요약(Recap)</a:t>
            </a:r>
            <a:endParaRPr sz="1800" b="1">
              <a:solidFill>
                <a:schemeClr val="lt1"/>
              </a:solidFill>
            </a:endParaRPr>
          </a:p>
        </p:txBody>
      </p:sp>
      <p:sp>
        <p:nvSpPr>
          <p:cNvPr id="1058" name="Google Shape;1058;p113"/>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89</a:t>
            </a:fld>
            <a:endParaRPr/>
          </a:p>
        </p:txBody>
      </p:sp>
      <p:pic>
        <p:nvPicPr>
          <p:cNvPr id="1059" name="Google Shape;1059;p113"/>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060" name="Google Shape;1060;p113"/>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4</a:t>
            </a:r>
            <a:endParaRPr sz="3000" b="1">
              <a:solidFill>
                <a:schemeClr val="lt1"/>
              </a:solidFill>
              <a:latin typeface="Arial"/>
              <a:ea typeface="Arial"/>
              <a:cs typeface="Arial"/>
              <a:sym typeface="Arial"/>
            </a:endParaRPr>
          </a:p>
        </p:txBody>
      </p:sp>
      <p:sp>
        <p:nvSpPr>
          <p:cNvPr id="1061" name="Google Shape;1061;p113"/>
          <p:cNvSpPr/>
          <p:nvPr/>
        </p:nvSpPr>
        <p:spPr>
          <a:xfrm>
            <a:off x="641250" y="1371500"/>
            <a:ext cx="7861500" cy="23103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Clr>
                <a:schemeClr val="dk1"/>
              </a:buClr>
              <a:buSzPts val="1100"/>
              <a:buFont typeface="Arial"/>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역전파(Backpropagation)</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50000"/>
              </a:lnSpc>
              <a:spcBef>
                <a:spcPts val="300"/>
              </a:spcBef>
              <a:spcAft>
                <a:spcPts val="0"/>
              </a:spcAft>
              <a:buClr>
                <a:srgbClr val="3F3F3F"/>
              </a:buClr>
              <a:buSzPts val="1400"/>
              <a:buFont typeface="Roboto"/>
              <a:buChar char="●"/>
            </a:pPr>
            <a:r>
              <a:rPr lang="ko-KR" dirty="0">
                <a:solidFill>
                  <a:srgbClr val="3F3F3F"/>
                </a:solidFill>
                <a:latin typeface="맑은 고딕" panose="020B0503020000020004" pitchFamily="50" charset="-127"/>
                <a:ea typeface="맑은 고딕" panose="020B0503020000020004" pitchFamily="50" charset="-127"/>
                <a:cs typeface="Roboto"/>
                <a:sym typeface="Roboto"/>
              </a:rPr>
              <a:t>이 최적화 과정(optimization process)  =  </a:t>
            </a:r>
            <a:r>
              <a:rPr lang="ko-KR" b="1" dirty="0">
                <a:solidFill>
                  <a:srgbClr val="3F3F3F"/>
                </a:solidFill>
                <a:latin typeface="맑은 고딕" panose="020B0503020000020004" pitchFamily="50" charset="-127"/>
                <a:ea typeface="맑은 고딕" panose="020B0503020000020004" pitchFamily="50" charset="-127"/>
                <a:cs typeface="Roboto"/>
                <a:sym typeface="Roboto"/>
              </a:rPr>
              <a:t>Gradient Descent</a:t>
            </a:r>
            <a:endParaRPr b="1"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50000"/>
              </a:lnSpc>
              <a:spcBef>
                <a:spcPts val="0"/>
              </a:spcBef>
              <a:spcAft>
                <a:spcPts val="0"/>
              </a:spcAft>
              <a:buClr>
                <a:srgbClr val="3F3F3F"/>
              </a:buClr>
              <a:buSzPts val="1400"/>
              <a:buFont typeface="Roboto"/>
              <a:buChar char="●"/>
            </a:pPr>
            <a:r>
              <a:rPr lang="ko-KR" dirty="0">
                <a:solidFill>
                  <a:srgbClr val="3F3F3F"/>
                </a:solidFill>
                <a:latin typeface="맑은 고딕" panose="020B0503020000020004" pitchFamily="50" charset="-127"/>
                <a:ea typeface="맑은 고딕" panose="020B0503020000020004" pitchFamily="50" charset="-127"/>
                <a:cs typeface="Roboto"/>
                <a:sym typeface="Roboto"/>
              </a:rPr>
              <a:t>각 내부 변수의 새로운 값을 계산하는 데 사용되는 특정 알고리즘은 </a:t>
            </a:r>
            <a:r>
              <a:rPr lang="ko-KR" b="1" dirty="0">
                <a:solidFill>
                  <a:srgbClr val="3F3F3F"/>
                </a:solidFill>
                <a:latin typeface="맑은 고딕" panose="020B0503020000020004" pitchFamily="50" charset="-127"/>
                <a:ea typeface="맑은 고딕" panose="020B0503020000020004" pitchFamily="50" charset="-127"/>
                <a:cs typeface="Roboto"/>
                <a:sym typeface="Roboto"/>
              </a:rPr>
              <a:t>model.compile</a:t>
            </a:r>
            <a:r>
              <a:rPr lang="ko-KR" dirty="0">
                <a:solidFill>
                  <a:srgbClr val="3F3F3F"/>
                </a:solidFill>
                <a:latin typeface="맑은 고딕" panose="020B0503020000020004" pitchFamily="50" charset="-127"/>
                <a:ea typeface="맑은 고딕" panose="020B0503020000020004" pitchFamily="50" charset="-127"/>
                <a:cs typeface="Roboto"/>
                <a:sym typeface="Roboto"/>
              </a:rPr>
              <a:t> (...)을 call 할 때 optimizer 매개 변수에 의해 지정 </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50000"/>
              </a:lnSpc>
              <a:spcBef>
                <a:spcPts val="0"/>
              </a:spcBef>
              <a:spcAft>
                <a:spcPts val="0"/>
              </a:spcAft>
              <a:buClr>
                <a:srgbClr val="3F3F3F"/>
              </a:buClr>
              <a:buSzPts val="1400"/>
              <a:buFont typeface="Roboto"/>
              <a:buChar char="●"/>
            </a:pPr>
            <a:r>
              <a:rPr lang="ko-KR" dirty="0">
                <a:solidFill>
                  <a:srgbClr val="3F3F3F"/>
                </a:solidFill>
                <a:latin typeface="맑은 고딕" panose="020B0503020000020004" pitchFamily="50" charset="-127"/>
                <a:ea typeface="맑은 고딕" panose="020B0503020000020004" pitchFamily="50" charset="-127"/>
                <a:cs typeface="Roboto"/>
                <a:sym typeface="Roboto"/>
              </a:rPr>
              <a:t>이 예제에서는 </a:t>
            </a:r>
            <a:r>
              <a:rPr lang="ko-KR" b="1" dirty="0">
                <a:solidFill>
                  <a:srgbClr val="3F3F3F"/>
                </a:solidFill>
                <a:latin typeface="맑은 고딕" panose="020B0503020000020004" pitchFamily="50" charset="-127"/>
                <a:ea typeface="맑은 고딕" panose="020B0503020000020004" pitchFamily="50" charset="-127"/>
                <a:cs typeface="Roboto"/>
                <a:sym typeface="Roboto"/>
              </a:rPr>
              <a:t>Adam</a:t>
            </a:r>
            <a:r>
              <a:rPr lang="ko-KR" dirty="0">
                <a:solidFill>
                  <a:srgbClr val="3F3F3F"/>
                </a:solidFill>
                <a:latin typeface="맑은 고딕" panose="020B0503020000020004" pitchFamily="50" charset="-127"/>
                <a:ea typeface="맑은 고딕" panose="020B0503020000020004" pitchFamily="50" charset="-127"/>
                <a:cs typeface="Roboto"/>
                <a:sym typeface="Roboto"/>
              </a:rPr>
              <a:t> 최적화 도구를 사용</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0"/>
              </a:spcBef>
              <a:spcAft>
                <a:spcPts val="0"/>
              </a:spcAft>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1062" name="Google Shape;1062;p113"/>
          <p:cNvPicPr preferRelativeResize="0"/>
          <p:nvPr/>
        </p:nvPicPr>
        <p:blipFill>
          <a:blip r:embed="rId5">
            <a:alphaModFix/>
          </a:blip>
          <a:stretch>
            <a:fillRect/>
          </a:stretch>
        </p:blipFill>
        <p:spPr>
          <a:xfrm>
            <a:off x="641250" y="3429000"/>
            <a:ext cx="5039199" cy="2834550"/>
          </a:xfrm>
          <a:prstGeom prst="rect">
            <a:avLst/>
          </a:prstGeom>
          <a:noFill/>
          <a:ln>
            <a:noFill/>
          </a:ln>
        </p:spPr>
      </p:pic>
      <p:sp>
        <p:nvSpPr>
          <p:cNvPr id="1063" name="Google Shape;1063;p113"/>
          <p:cNvSpPr txBox="1"/>
          <p:nvPr/>
        </p:nvSpPr>
        <p:spPr>
          <a:xfrm>
            <a:off x="5978775" y="4878800"/>
            <a:ext cx="2736600" cy="937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100"/>
              </a:spcAft>
              <a:buClr>
                <a:schemeClr val="dk1"/>
              </a:buClr>
              <a:buSzPts val="1100"/>
              <a:buFont typeface="Arial"/>
              <a:buNone/>
            </a:pPr>
            <a:r>
              <a:rPr lang="ko-KR" sz="1100"/>
              <a:t>노트 - reducing loss에 관한 구글 머신러닝 크래쉬 코스(영어) - </a:t>
            </a:r>
            <a:r>
              <a:rPr lang="ko-KR" sz="1100" u="sng">
                <a:solidFill>
                  <a:srgbClr val="02B3E4"/>
                </a:solidFill>
                <a:hlinkClick r:id="rId6"/>
              </a:rPr>
              <a:t>lesson on reducing loss in Google’s machine learning crash course</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5"/>
        <p:cNvGrpSpPr/>
        <p:nvPr/>
      </p:nvGrpSpPr>
      <p:grpSpPr>
        <a:xfrm>
          <a:off x="0" y="0"/>
          <a:ext cx="0" cy="0"/>
          <a:chOff x="0" y="0"/>
          <a:chExt cx="0" cy="0"/>
        </a:xfrm>
      </p:grpSpPr>
      <p:sp>
        <p:nvSpPr>
          <p:cNvPr id="266" name="Google Shape;266;p33"/>
          <p:cNvSpPr/>
          <p:nvPr/>
        </p:nvSpPr>
        <p:spPr>
          <a:xfrm>
            <a:off x="6425450" y="492525"/>
            <a:ext cx="2355900" cy="554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머신러닝 이해하기</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267" name="Google Shape;267;p33"/>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9</a:t>
            </a:fld>
            <a:endParaRPr/>
          </a:p>
        </p:txBody>
      </p:sp>
      <p:pic>
        <p:nvPicPr>
          <p:cNvPr id="268" name="Google Shape;268;p33"/>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269" name="Google Shape;269;p33"/>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2</a:t>
            </a:r>
            <a:endParaRPr sz="3000" b="1">
              <a:solidFill>
                <a:schemeClr val="lt1"/>
              </a:solidFill>
              <a:latin typeface="Arial"/>
              <a:ea typeface="Arial"/>
              <a:cs typeface="Arial"/>
              <a:sym typeface="Arial"/>
            </a:endParaRPr>
          </a:p>
        </p:txBody>
      </p:sp>
      <p:sp>
        <p:nvSpPr>
          <p:cNvPr id="270" name="Google Shape;270;p33"/>
          <p:cNvSpPr/>
          <p:nvPr/>
        </p:nvSpPr>
        <p:spPr>
          <a:xfrm>
            <a:off x="676350" y="1594624"/>
            <a:ext cx="7861500" cy="36984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1600">
                <a:solidFill>
                  <a:srgbClr val="3F3F3F"/>
                </a:solidFill>
                <a:latin typeface="Nanum Gothic"/>
                <a:ea typeface="Nanum Gothic"/>
                <a:cs typeface="Nanum Gothic"/>
                <a:sym typeface="Nanum Gothic"/>
              </a:rPr>
              <a:t>38을 넣었을때 어떤 숫자가 나올까요?</a:t>
            </a:r>
            <a:endParaRPr sz="1600">
              <a:solidFill>
                <a:srgbClr val="3F3F3F"/>
              </a:solidFill>
              <a:latin typeface="Nanum Gothic"/>
              <a:ea typeface="Nanum Gothic"/>
              <a:cs typeface="Nanum Gothic"/>
              <a:sym typeface="Nanum Gothic"/>
            </a:endParaRPr>
          </a:p>
        </p:txBody>
      </p:sp>
      <p:pic>
        <p:nvPicPr>
          <p:cNvPr id="271" name="Google Shape;271;p33"/>
          <p:cNvPicPr preferRelativeResize="0"/>
          <p:nvPr/>
        </p:nvPicPr>
        <p:blipFill>
          <a:blip r:embed="rId5">
            <a:alphaModFix/>
          </a:blip>
          <a:stretch>
            <a:fillRect/>
          </a:stretch>
        </p:blipFill>
        <p:spPr>
          <a:xfrm>
            <a:off x="1600200" y="2653475"/>
            <a:ext cx="5943600" cy="2962275"/>
          </a:xfrm>
          <a:prstGeom prst="rect">
            <a:avLst/>
          </a:prstGeom>
          <a:noFill/>
          <a:ln w="12700" cap="flat" cmpd="sng">
            <a:solidFill>
              <a:srgbClr val="000000"/>
            </a:solidFill>
            <a:prstDash val="solid"/>
            <a:miter lim="8000"/>
            <a:headEnd type="none" w="sm" len="sm"/>
            <a:tailEnd type="none" w="sm" len="sm"/>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67"/>
        <p:cNvGrpSpPr/>
        <p:nvPr/>
      </p:nvGrpSpPr>
      <p:grpSpPr>
        <a:xfrm>
          <a:off x="0" y="0"/>
          <a:ext cx="0" cy="0"/>
          <a:chOff x="0" y="0"/>
          <a:chExt cx="0" cy="0"/>
        </a:xfrm>
      </p:grpSpPr>
      <p:sp>
        <p:nvSpPr>
          <p:cNvPr id="1068" name="Google Shape;1068;p114"/>
          <p:cNvSpPr/>
          <p:nvPr/>
        </p:nvSpPr>
        <p:spPr>
          <a:xfrm>
            <a:off x="6469900" y="48607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sz="1800" b="1">
                <a:solidFill>
                  <a:schemeClr val="lt1"/>
                </a:solidFill>
              </a:rPr>
              <a:t>요약(Recap)</a:t>
            </a:r>
            <a:endParaRPr sz="1800" b="1">
              <a:solidFill>
                <a:schemeClr val="lt1"/>
              </a:solidFill>
            </a:endParaRPr>
          </a:p>
        </p:txBody>
      </p:sp>
      <p:sp>
        <p:nvSpPr>
          <p:cNvPr id="1069" name="Google Shape;1069;p114"/>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90</a:t>
            </a:fld>
            <a:endParaRPr/>
          </a:p>
        </p:txBody>
      </p:sp>
      <p:pic>
        <p:nvPicPr>
          <p:cNvPr id="1070" name="Google Shape;1070;p114"/>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071" name="Google Shape;1071;p114"/>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4</a:t>
            </a:r>
            <a:endParaRPr sz="3000" b="1">
              <a:solidFill>
                <a:schemeClr val="lt1"/>
              </a:solidFill>
              <a:latin typeface="Arial"/>
              <a:ea typeface="Arial"/>
              <a:cs typeface="Arial"/>
              <a:sym typeface="Arial"/>
            </a:endParaRPr>
          </a:p>
        </p:txBody>
      </p:sp>
      <p:sp>
        <p:nvSpPr>
          <p:cNvPr id="1072" name="Google Shape;1072;p114"/>
          <p:cNvSpPr/>
          <p:nvPr/>
        </p:nvSpPr>
        <p:spPr>
          <a:xfrm>
            <a:off x="641250" y="1430225"/>
            <a:ext cx="7861500" cy="40800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용어 정리</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300"/>
              </a:spcBef>
              <a:spcAft>
                <a:spcPts val="0"/>
              </a:spcAft>
              <a:buNone/>
            </a:pPr>
            <a:endParaRPr sz="1600" dirty="0">
              <a:solidFill>
                <a:srgbClr val="3F3F3F"/>
              </a:solidFill>
              <a:latin typeface="Nanum Gothic"/>
              <a:ea typeface="Nanum Gothic"/>
              <a:cs typeface="Nanum Gothic"/>
              <a:sym typeface="Nanum Gothic"/>
            </a:endParaRPr>
          </a:p>
          <a:p>
            <a:pPr marL="457200" lvl="0" indent="-330200" algn="l" rtl="0">
              <a:lnSpc>
                <a:spcPct val="150000"/>
              </a:lnSpc>
              <a:spcBef>
                <a:spcPts val="0"/>
              </a:spcBef>
              <a:spcAft>
                <a:spcPts val="0"/>
              </a:spcAft>
              <a:buClr>
                <a:srgbClr val="3F3F3F"/>
              </a:buClr>
              <a:buSzPts val="1600"/>
              <a:buFont typeface="Nanum Gothic"/>
              <a:buChar char="●"/>
            </a:pPr>
            <a:r>
              <a:rPr lang="ko-KR" sz="1600" b="1" dirty="0">
                <a:solidFill>
                  <a:srgbClr val="3F3F3F"/>
                </a:solidFill>
                <a:latin typeface="Nanum Gothic"/>
                <a:ea typeface="Nanum Gothic"/>
                <a:cs typeface="Nanum Gothic"/>
                <a:sym typeface="Nanum Gothic"/>
              </a:rPr>
              <a:t>특징(Feature)</a:t>
            </a:r>
            <a:r>
              <a:rPr lang="ko-KR" sz="1600" dirty="0">
                <a:solidFill>
                  <a:srgbClr val="3F3F3F"/>
                </a:solidFill>
                <a:latin typeface="Nanum Gothic"/>
                <a:ea typeface="Nanum Gothic"/>
                <a:cs typeface="Nanum Gothic"/>
                <a:sym typeface="Nanum Gothic"/>
              </a:rPr>
              <a:t>: 모델에 들어가는 입력(input)</a:t>
            </a:r>
            <a:endParaRPr sz="1600" dirty="0">
              <a:solidFill>
                <a:srgbClr val="3F3F3F"/>
              </a:solidFill>
              <a:latin typeface="Nanum Gothic"/>
              <a:ea typeface="Nanum Gothic"/>
              <a:cs typeface="Nanum Gothic"/>
              <a:sym typeface="Nanum Gothic"/>
            </a:endParaRPr>
          </a:p>
          <a:p>
            <a:pPr marL="457200" lvl="0" indent="-330200" algn="l" rtl="0">
              <a:lnSpc>
                <a:spcPct val="150000"/>
              </a:lnSpc>
              <a:spcBef>
                <a:spcPts val="0"/>
              </a:spcBef>
              <a:spcAft>
                <a:spcPts val="0"/>
              </a:spcAft>
              <a:buClr>
                <a:srgbClr val="3F3F3F"/>
              </a:buClr>
              <a:buSzPts val="1600"/>
              <a:buFont typeface="Nanum Gothic"/>
              <a:buChar char="●"/>
            </a:pPr>
            <a:r>
              <a:rPr lang="ko-KR" sz="1600" b="1" dirty="0">
                <a:solidFill>
                  <a:srgbClr val="3F3F3F"/>
                </a:solidFill>
                <a:latin typeface="Nanum Gothic"/>
                <a:ea typeface="Nanum Gothic"/>
                <a:cs typeface="Nanum Gothic"/>
                <a:sym typeface="Nanum Gothic"/>
              </a:rPr>
              <a:t>예(Examples)</a:t>
            </a:r>
            <a:r>
              <a:rPr lang="ko-KR" sz="1600" dirty="0">
                <a:solidFill>
                  <a:srgbClr val="3F3F3F"/>
                </a:solidFill>
                <a:latin typeface="Nanum Gothic"/>
                <a:ea typeface="Nanum Gothic"/>
                <a:cs typeface="Nanum Gothic"/>
                <a:sym typeface="Nanum Gothic"/>
              </a:rPr>
              <a:t>: training에 사용되는 입력(input) / 출력(output) 페어(pair)</a:t>
            </a:r>
            <a:endParaRPr sz="1600" dirty="0">
              <a:solidFill>
                <a:srgbClr val="3F3F3F"/>
              </a:solidFill>
              <a:latin typeface="Nanum Gothic"/>
              <a:ea typeface="Nanum Gothic"/>
              <a:cs typeface="Nanum Gothic"/>
              <a:sym typeface="Nanum Gothic"/>
            </a:endParaRPr>
          </a:p>
          <a:p>
            <a:pPr marL="457200" lvl="0" indent="-330200" algn="l" rtl="0">
              <a:lnSpc>
                <a:spcPct val="150000"/>
              </a:lnSpc>
              <a:spcBef>
                <a:spcPts val="0"/>
              </a:spcBef>
              <a:spcAft>
                <a:spcPts val="0"/>
              </a:spcAft>
              <a:buClr>
                <a:srgbClr val="3F3F3F"/>
              </a:buClr>
              <a:buSzPts val="1600"/>
              <a:buFont typeface="Nanum Gothic"/>
              <a:buChar char="●"/>
            </a:pPr>
            <a:r>
              <a:rPr lang="ko-KR" sz="1600" b="1" dirty="0">
                <a:solidFill>
                  <a:srgbClr val="3F3F3F"/>
                </a:solidFill>
                <a:latin typeface="Nanum Gothic"/>
                <a:ea typeface="Nanum Gothic"/>
                <a:cs typeface="Nanum Gothic"/>
                <a:sym typeface="Nanum Gothic"/>
              </a:rPr>
              <a:t>레이블(Label)</a:t>
            </a:r>
            <a:r>
              <a:rPr lang="ko-KR" sz="1600" dirty="0">
                <a:solidFill>
                  <a:srgbClr val="3F3F3F"/>
                </a:solidFill>
                <a:latin typeface="Nanum Gothic"/>
                <a:ea typeface="Nanum Gothic"/>
                <a:cs typeface="Nanum Gothic"/>
                <a:sym typeface="Nanum Gothic"/>
              </a:rPr>
              <a:t>: 모델의 출력</a:t>
            </a:r>
            <a:endParaRPr sz="1600" dirty="0">
              <a:solidFill>
                <a:srgbClr val="3F3F3F"/>
              </a:solidFill>
              <a:latin typeface="Nanum Gothic"/>
              <a:ea typeface="Nanum Gothic"/>
              <a:cs typeface="Nanum Gothic"/>
              <a:sym typeface="Nanum Gothic"/>
            </a:endParaRPr>
          </a:p>
          <a:p>
            <a:pPr marL="457200" lvl="0" indent="-330200" algn="l" rtl="0">
              <a:lnSpc>
                <a:spcPct val="150000"/>
              </a:lnSpc>
              <a:spcBef>
                <a:spcPts val="0"/>
              </a:spcBef>
              <a:spcAft>
                <a:spcPts val="0"/>
              </a:spcAft>
              <a:buClr>
                <a:srgbClr val="3F3F3F"/>
              </a:buClr>
              <a:buSzPts val="1600"/>
              <a:buFont typeface="Nanum Gothic"/>
              <a:buChar char="●"/>
            </a:pPr>
            <a:r>
              <a:rPr lang="ko-KR" sz="1600" b="1" dirty="0">
                <a:solidFill>
                  <a:srgbClr val="3F3F3F"/>
                </a:solidFill>
                <a:latin typeface="Nanum Gothic"/>
                <a:ea typeface="Nanum Gothic"/>
                <a:cs typeface="Nanum Gothic"/>
                <a:sym typeface="Nanum Gothic"/>
              </a:rPr>
              <a:t>레이어(Layer)</a:t>
            </a:r>
            <a:r>
              <a:rPr lang="ko-KR" sz="1600" dirty="0">
                <a:solidFill>
                  <a:srgbClr val="3F3F3F"/>
                </a:solidFill>
                <a:latin typeface="Nanum Gothic"/>
                <a:ea typeface="Nanum Gothic"/>
                <a:cs typeface="Nanum Gothic"/>
                <a:sym typeface="Nanum Gothic"/>
              </a:rPr>
              <a:t>: 신경망(neural network)내에서 서로 연결된 노드 collection</a:t>
            </a:r>
            <a:endParaRPr sz="1600" dirty="0">
              <a:solidFill>
                <a:srgbClr val="3F3F3F"/>
              </a:solidFill>
              <a:latin typeface="Nanum Gothic"/>
              <a:ea typeface="Nanum Gothic"/>
              <a:cs typeface="Nanum Gothic"/>
              <a:sym typeface="Nanum Gothic"/>
            </a:endParaRPr>
          </a:p>
          <a:p>
            <a:pPr marL="457200" lvl="0" indent="-330200" algn="l" rtl="0">
              <a:lnSpc>
                <a:spcPct val="150000"/>
              </a:lnSpc>
              <a:spcBef>
                <a:spcPts val="0"/>
              </a:spcBef>
              <a:spcAft>
                <a:spcPts val="0"/>
              </a:spcAft>
              <a:buClr>
                <a:srgbClr val="3F3F3F"/>
              </a:buClr>
              <a:buSzPts val="1600"/>
              <a:buFont typeface="Nanum Gothic"/>
              <a:buChar char="●"/>
            </a:pPr>
            <a:r>
              <a:rPr lang="ko-KR" sz="1600" b="1" dirty="0">
                <a:solidFill>
                  <a:srgbClr val="3F3F3F"/>
                </a:solidFill>
                <a:latin typeface="Nanum Gothic"/>
                <a:ea typeface="Nanum Gothic"/>
                <a:cs typeface="Nanum Gothic"/>
                <a:sym typeface="Nanum Gothic"/>
              </a:rPr>
              <a:t>모델(Model)</a:t>
            </a:r>
            <a:r>
              <a:rPr lang="ko-KR" sz="1600" dirty="0">
                <a:solidFill>
                  <a:srgbClr val="3F3F3F"/>
                </a:solidFill>
                <a:latin typeface="Nanum Gothic"/>
                <a:ea typeface="Nanum Gothic"/>
                <a:cs typeface="Nanum Gothic"/>
                <a:sym typeface="Nanum Gothic"/>
              </a:rPr>
              <a:t>: 신경망의 레프리젠데이션(representation)</a:t>
            </a:r>
            <a:endParaRPr sz="1600" dirty="0">
              <a:solidFill>
                <a:srgbClr val="3F3F3F"/>
              </a:solidFill>
              <a:latin typeface="Nanum Gothic"/>
              <a:ea typeface="Nanum Gothic"/>
              <a:cs typeface="Nanum Gothic"/>
              <a:sym typeface="Nanum Gothic"/>
            </a:endParaRPr>
          </a:p>
          <a:p>
            <a:pPr marL="457200" lvl="0" indent="-330200" algn="l" rtl="0">
              <a:lnSpc>
                <a:spcPct val="150000"/>
              </a:lnSpc>
              <a:spcBef>
                <a:spcPts val="0"/>
              </a:spcBef>
              <a:spcAft>
                <a:spcPts val="0"/>
              </a:spcAft>
              <a:buClr>
                <a:srgbClr val="3F3F3F"/>
              </a:buClr>
              <a:buSzPts val="1600"/>
              <a:buFont typeface="Nanum Gothic"/>
              <a:buChar char="●"/>
            </a:pPr>
            <a:r>
              <a:rPr lang="ko-KR" sz="1600" b="1" dirty="0">
                <a:solidFill>
                  <a:srgbClr val="3F3F3F"/>
                </a:solidFill>
                <a:latin typeface="Nanum Gothic"/>
                <a:ea typeface="Nanum Gothic"/>
                <a:cs typeface="Nanum Gothic"/>
                <a:sym typeface="Nanum Gothic"/>
              </a:rPr>
              <a:t>Dense와 완전 연결(Fully Connected, FC)</a:t>
            </a:r>
            <a:r>
              <a:rPr lang="ko-KR" sz="1600" dirty="0">
                <a:solidFill>
                  <a:srgbClr val="3F3F3F"/>
                </a:solidFill>
                <a:latin typeface="Nanum Gothic"/>
                <a:ea typeface="Nanum Gothic"/>
                <a:cs typeface="Nanum Gothic"/>
                <a:sym typeface="Nanum Gothic"/>
              </a:rPr>
              <a:t>: 한 계층(layer)의 각 노드(node)는 이전 계층의 각 노드와 연결</a:t>
            </a:r>
            <a:endParaRPr sz="1600" dirty="0">
              <a:solidFill>
                <a:srgbClr val="3F3F3F"/>
              </a:solidFill>
              <a:latin typeface="Nanum Gothic"/>
              <a:ea typeface="Nanum Gothic"/>
              <a:cs typeface="Nanum Gothic"/>
              <a:sym typeface="Nanum Gothic"/>
            </a:endParaRPr>
          </a:p>
          <a:p>
            <a:pPr marL="457200" lvl="0" indent="-330200" algn="l" rtl="0">
              <a:lnSpc>
                <a:spcPct val="150000"/>
              </a:lnSpc>
              <a:spcBef>
                <a:spcPts val="0"/>
              </a:spcBef>
              <a:spcAft>
                <a:spcPts val="0"/>
              </a:spcAft>
              <a:buClr>
                <a:srgbClr val="3F3F3F"/>
              </a:buClr>
              <a:buSzPts val="1600"/>
              <a:buFont typeface="Nanum Gothic"/>
              <a:buChar char="●"/>
            </a:pPr>
            <a:r>
              <a:rPr lang="ko-KR" sz="1600" b="1" dirty="0">
                <a:solidFill>
                  <a:srgbClr val="3F3F3F"/>
                </a:solidFill>
                <a:latin typeface="Nanum Gothic"/>
                <a:ea typeface="Nanum Gothic"/>
                <a:cs typeface="Nanum Gothic"/>
                <a:sym typeface="Nanum Gothic"/>
              </a:rPr>
              <a:t>가중치(Weight)과 편향(bias)</a:t>
            </a:r>
            <a:r>
              <a:rPr lang="ko-KR" sz="1600" dirty="0">
                <a:solidFill>
                  <a:srgbClr val="3F3F3F"/>
                </a:solidFill>
                <a:latin typeface="Nanum Gothic"/>
                <a:ea typeface="Nanum Gothic"/>
                <a:cs typeface="Nanum Gothic"/>
                <a:sym typeface="Nanum Gothic"/>
              </a:rPr>
              <a:t>: 모델의 내부 변수</a:t>
            </a: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76"/>
        <p:cNvGrpSpPr/>
        <p:nvPr/>
      </p:nvGrpSpPr>
      <p:grpSpPr>
        <a:xfrm>
          <a:off x="0" y="0"/>
          <a:ext cx="0" cy="0"/>
          <a:chOff x="0" y="0"/>
          <a:chExt cx="0" cy="0"/>
        </a:xfrm>
      </p:grpSpPr>
      <p:sp>
        <p:nvSpPr>
          <p:cNvPr id="1077" name="Google Shape;1077;p115"/>
          <p:cNvSpPr/>
          <p:nvPr/>
        </p:nvSpPr>
        <p:spPr>
          <a:xfrm>
            <a:off x="6469900" y="48607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sz="1800" b="1">
                <a:solidFill>
                  <a:schemeClr val="lt1"/>
                </a:solidFill>
              </a:rPr>
              <a:t>요약(Recap)</a:t>
            </a:r>
            <a:endParaRPr sz="1800" b="1">
              <a:solidFill>
                <a:schemeClr val="lt1"/>
              </a:solidFill>
            </a:endParaRPr>
          </a:p>
        </p:txBody>
      </p:sp>
      <p:sp>
        <p:nvSpPr>
          <p:cNvPr id="1078" name="Google Shape;1078;p115"/>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91</a:t>
            </a:fld>
            <a:endParaRPr/>
          </a:p>
        </p:txBody>
      </p:sp>
      <p:pic>
        <p:nvPicPr>
          <p:cNvPr id="1079" name="Google Shape;1079;p115"/>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080" name="Google Shape;1080;p115"/>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4</a:t>
            </a:r>
            <a:endParaRPr sz="3000" b="1">
              <a:solidFill>
                <a:schemeClr val="lt1"/>
              </a:solidFill>
              <a:latin typeface="Arial"/>
              <a:ea typeface="Arial"/>
              <a:cs typeface="Arial"/>
              <a:sym typeface="Arial"/>
            </a:endParaRPr>
          </a:p>
        </p:txBody>
      </p:sp>
      <p:sp>
        <p:nvSpPr>
          <p:cNvPr id="1081" name="Google Shape;1081;p115"/>
          <p:cNvSpPr/>
          <p:nvPr/>
        </p:nvSpPr>
        <p:spPr>
          <a:xfrm>
            <a:off x="641250" y="1430225"/>
            <a:ext cx="7861500" cy="43317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용어 정리</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300"/>
              </a:spcBef>
              <a:spcAft>
                <a:spcPts val="0"/>
              </a:spcAft>
              <a:buNone/>
            </a:pPr>
            <a:endParaRPr sz="1600" dirty="0">
              <a:solidFill>
                <a:srgbClr val="3F3F3F"/>
              </a:solidFill>
              <a:latin typeface="Nanum Gothic"/>
              <a:ea typeface="Nanum Gothic"/>
              <a:cs typeface="Nanum Gothic"/>
              <a:sym typeface="Nanum Gothic"/>
            </a:endParaRPr>
          </a:p>
          <a:p>
            <a:pPr marL="457200" marR="0" lvl="0" indent="-330200" algn="l" rtl="0">
              <a:lnSpc>
                <a:spcPct val="150000"/>
              </a:lnSpc>
              <a:spcBef>
                <a:spcPts val="0"/>
              </a:spcBef>
              <a:spcAft>
                <a:spcPts val="0"/>
              </a:spcAft>
              <a:buClr>
                <a:srgbClr val="3F3F3F"/>
              </a:buClr>
              <a:buSzPts val="1600"/>
              <a:buFont typeface="Nanum Gothic"/>
              <a:buChar char="●"/>
            </a:pPr>
            <a:r>
              <a:rPr lang="ko-KR" sz="1600" b="1" dirty="0">
                <a:solidFill>
                  <a:srgbClr val="3F3F3F"/>
                </a:solidFill>
                <a:latin typeface="Nanum Gothic"/>
                <a:ea typeface="Nanum Gothic"/>
                <a:cs typeface="Nanum Gothic"/>
                <a:sym typeface="Nanum Gothic"/>
              </a:rPr>
              <a:t>손실(Loss)</a:t>
            </a:r>
            <a:r>
              <a:rPr lang="ko-KR" sz="1600" dirty="0">
                <a:solidFill>
                  <a:srgbClr val="3F3F3F"/>
                </a:solidFill>
                <a:latin typeface="Nanum Gothic"/>
                <a:ea typeface="Nanum Gothic"/>
                <a:cs typeface="Nanum Gothic"/>
                <a:sym typeface="Nanum Gothic"/>
              </a:rPr>
              <a:t>: 원하는 출력과 실제 출력 간의 차이</a:t>
            </a:r>
            <a:endParaRPr sz="1600" dirty="0">
              <a:solidFill>
                <a:srgbClr val="3F3F3F"/>
              </a:solidFill>
              <a:latin typeface="Nanum Gothic"/>
              <a:ea typeface="Nanum Gothic"/>
              <a:cs typeface="Nanum Gothic"/>
              <a:sym typeface="Nanum Gothic"/>
            </a:endParaRPr>
          </a:p>
          <a:p>
            <a:pPr marL="457200" marR="0" lvl="0" indent="-330200" algn="l" rtl="0">
              <a:lnSpc>
                <a:spcPct val="150000"/>
              </a:lnSpc>
              <a:spcBef>
                <a:spcPts val="0"/>
              </a:spcBef>
              <a:spcAft>
                <a:spcPts val="0"/>
              </a:spcAft>
              <a:buClr>
                <a:srgbClr val="3F3F3F"/>
              </a:buClr>
              <a:buSzPts val="1600"/>
              <a:buFont typeface="Nanum Gothic"/>
              <a:buChar char="●"/>
            </a:pPr>
            <a:r>
              <a:rPr lang="ko-KR" sz="1600" b="1" dirty="0">
                <a:solidFill>
                  <a:srgbClr val="3F3F3F"/>
                </a:solidFill>
                <a:latin typeface="Nanum Gothic"/>
                <a:ea typeface="Nanum Gothic"/>
                <a:cs typeface="Nanum Gothic"/>
                <a:sym typeface="Nanum Gothic"/>
              </a:rPr>
              <a:t>MSE(Mean Squared Error)</a:t>
            </a:r>
            <a:r>
              <a:rPr lang="ko-KR" sz="1600" dirty="0">
                <a:solidFill>
                  <a:srgbClr val="3F3F3F"/>
                </a:solidFill>
                <a:latin typeface="Nanum Gothic"/>
                <a:ea typeface="Nanum Gothic"/>
                <a:cs typeface="Nanum Gothic"/>
                <a:sym typeface="Nanum Gothic"/>
              </a:rPr>
              <a:t>: 평균 제곱 오차. 많은 수의 작은 오차보다 작은 불일치를 계산하는 손실 함수 유형</a:t>
            </a:r>
            <a:endParaRPr sz="1600" dirty="0">
              <a:solidFill>
                <a:srgbClr val="3F3F3F"/>
              </a:solidFill>
              <a:latin typeface="Nanum Gothic"/>
              <a:ea typeface="Nanum Gothic"/>
              <a:cs typeface="Nanum Gothic"/>
              <a:sym typeface="Nanum Gothic"/>
            </a:endParaRPr>
          </a:p>
          <a:p>
            <a:pPr marL="457200" marR="0" lvl="0" indent="-330200" algn="l" rtl="0">
              <a:lnSpc>
                <a:spcPct val="150000"/>
              </a:lnSpc>
              <a:spcBef>
                <a:spcPts val="0"/>
              </a:spcBef>
              <a:spcAft>
                <a:spcPts val="0"/>
              </a:spcAft>
              <a:buClr>
                <a:srgbClr val="3F3F3F"/>
              </a:buClr>
              <a:buSzPts val="1600"/>
              <a:buFont typeface="Nanum Gothic"/>
              <a:buChar char="●"/>
            </a:pPr>
            <a:r>
              <a:rPr lang="ko-KR" sz="1600" b="1" dirty="0">
                <a:solidFill>
                  <a:srgbClr val="3F3F3F"/>
                </a:solidFill>
                <a:latin typeface="Nanum Gothic"/>
                <a:ea typeface="Nanum Gothic"/>
                <a:cs typeface="Nanum Gothic"/>
                <a:sym typeface="Nanum Gothic"/>
              </a:rPr>
              <a:t>경사하강법(Gradient Descent)</a:t>
            </a:r>
            <a:r>
              <a:rPr lang="ko-KR" sz="1600" dirty="0">
                <a:solidFill>
                  <a:srgbClr val="3F3F3F"/>
                </a:solidFill>
                <a:latin typeface="Nanum Gothic"/>
                <a:ea typeface="Nanum Gothic"/>
                <a:cs typeface="Nanum Gothic"/>
                <a:sym typeface="Nanum Gothic"/>
              </a:rPr>
              <a:t>: 손실 함수를 점차적으로 줄이기 위해 내부 변수를 한 번에 조금씩 변경하는 알고리즘</a:t>
            </a:r>
            <a:endParaRPr sz="1600" dirty="0">
              <a:solidFill>
                <a:srgbClr val="3F3F3F"/>
              </a:solidFill>
              <a:latin typeface="Nanum Gothic"/>
              <a:ea typeface="Nanum Gothic"/>
              <a:cs typeface="Nanum Gothic"/>
              <a:sym typeface="Nanum Gothic"/>
            </a:endParaRPr>
          </a:p>
          <a:p>
            <a:pPr marL="457200" marR="0" lvl="0" indent="-330200" algn="l" rtl="0">
              <a:lnSpc>
                <a:spcPct val="150000"/>
              </a:lnSpc>
              <a:spcBef>
                <a:spcPts val="0"/>
              </a:spcBef>
              <a:spcAft>
                <a:spcPts val="0"/>
              </a:spcAft>
              <a:buClr>
                <a:srgbClr val="3F3F3F"/>
              </a:buClr>
              <a:buSzPts val="1600"/>
              <a:buFont typeface="Nanum Gothic"/>
              <a:buChar char="●"/>
            </a:pPr>
            <a:r>
              <a:rPr lang="ko-KR" sz="1600" b="1" dirty="0">
                <a:solidFill>
                  <a:srgbClr val="3F3F3F"/>
                </a:solidFill>
                <a:latin typeface="Nanum Gothic"/>
                <a:ea typeface="Nanum Gothic"/>
                <a:cs typeface="Nanum Gothic"/>
                <a:sym typeface="Nanum Gothic"/>
              </a:rPr>
              <a:t>최적화(Optimizer)</a:t>
            </a:r>
            <a:r>
              <a:rPr lang="ko-KR" sz="1600" dirty="0">
                <a:solidFill>
                  <a:srgbClr val="3F3F3F"/>
                </a:solidFill>
                <a:latin typeface="Nanum Gothic"/>
                <a:ea typeface="Nanum Gothic"/>
                <a:cs typeface="Nanum Gothic"/>
                <a:sym typeface="Nanum Gothic"/>
              </a:rPr>
              <a:t>: 그라디언트 디센트 알고리즘을 구현하는 것 중 하나입니다. (이것을 구현하는 방법에는 많은 알고리즘이 있으며, 이 과정에서는 ADAptive(어댑티브)와 Momentum(모멘텀)를 나타내는 "Adam"Optimizer 만 사용합니다. 이 알고리즘은 가장 많이 사용되는 최적화 도구입니다.)</a:t>
            </a:r>
            <a:endParaRPr sz="1600" dirty="0">
              <a:solidFill>
                <a:srgbClr val="3F3F3F"/>
              </a:solidFill>
              <a:latin typeface="Nanum Gothic"/>
              <a:ea typeface="Nanum Gothic"/>
              <a:cs typeface="Nanum Gothic"/>
              <a:sym typeface="Nanum Gothic"/>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5"/>
        <p:cNvGrpSpPr/>
        <p:nvPr/>
      </p:nvGrpSpPr>
      <p:grpSpPr>
        <a:xfrm>
          <a:off x="0" y="0"/>
          <a:ext cx="0" cy="0"/>
          <a:chOff x="0" y="0"/>
          <a:chExt cx="0" cy="0"/>
        </a:xfrm>
      </p:grpSpPr>
      <p:sp>
        <p:nvSpPr>
          <p:cNvPr id="1086" name="Google Shape;1086;p116"/>
          <p:cNvSpPr/>
          <p:nvPr/>
        </p:nvSpPr>
        <p:spPr>
          <a:xfrm>
            <a:off x="6469900" y="48607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sz="1800" b="1">
                <a:solidFill>
                  <a:schemeClr val="lt1"/>
                </a:solidFill>
              </a:rPr>
              <a:t>요약(Recap)</a:t>
            </a:r>
            <a:endParaRPr sz="1800" b="1">
              <a:solidFill>
                <a:schemeClr val="lt1"/>
              </a:solidFill>
            </a:endParaRPr>
          </a:p>
        </p:txBody>
      </p:sp>
      <p:sp>
        <p:nvSpPr>
          <p:cNvPr id="1087" name="Google Shape;1087;p116"/>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92</a:t>
            </a:fld>
            <a:endParaRPr/>
          </a:p>
        </p:txBody>
      </p:sp>
      <p:pic>
        <p:nvPicPr>
          <p:cNvPr id="1088" name="Google Shape;1088;p116"/>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089" name="Google Shape;1089;p116"/>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4</a:t>
            </a:r>
            <a:endParaRPr sz="3000" b="1">
              <a:solidFill>
                <a:schemeClr val="lt1"/>
              </a:solidFill>
              <a:latin typeface="Arial"/>
              <a:ea typeface="Arial"/>
              <a:cs typeface="Arial"/>
              <a:sym typeface="Arial"/>
            </a:endParaRPr>
          </a:p>
        </p:txBody>
      </p:sp>
      <p:sp>
        <p:nvSpPr>
          <p:cNvPr id="1090" name="Google Shape;1090;p116"/>
          <p:cNvSpPr/>
          <p:nvPr/>
        </p:nvSpPr>
        <p:spPr>
          <a:xfrm>
            <a:off x="641250" y="1430225"/>
            <a:ext cx="7861500" cy="43317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용어 정리</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300"/>
              </a:spcBef>
              <a:spcAft>
                <a:spcPts val="0"/>
              </a:spcAft>
              <a:buNone/>
            </a:pPr>
            <a:endParaRPr sz="1600" dirty="0">
              <a:solidFill>
                <a:srgbClr val="3F3F3F"/>
              </a:solidFill>
              <a:latin typeface="Nanum Gothic"/>
              <a:ea typeface="Nanum Gothic"/>
              <a:cs typeface="Nanum Gothic"/>
              <a:sym typeface="Nanum Gothic"/>
            </a:endParaRPr>
          </a:p>
          <a:p>
            <a:pPr marL="457200" marR="0" lvl="0" indent="-330200" algn="l" rtl="0">
              <a:lnSpc>
                <a:spcPct val="150000"/>
              </a:lnSpc>
              <a:spcBef>
                <a:spcPts val="0"/>
              </a:spcBef>
              <a:spcAft>
                <a:spcPts val="0"/>
              </a:spcAft>
              <a:buClr>
                <a:srgbClr val="3F3F3F"/>
              </a:buClr>
              <a:buSzPts val="1600"/>
              <a:buFont typeface="Nanum Gothic"/>
              <a:buChar char="●"/>
            </a:pPr>
            <a:r>
              <a:rPr lang="ko-KR" sz="1600" b="1" dirty="0">
                <a:solidFill>
                  <a:srgbClr val="3F3F3F"/>
                </a:solidFill>
                <a:latin typeface="Nanum Gothic"/>
                <a:ea typeface="Nanum Gothic"/>
                <a:cs typeface="Nanum Gothic"/>
                <a:sym typeface="Nanum Gothic"/>
              </a:rPr>
              <a:t>학습률(Learning rate)</a:t>
            </a:r>
            <a:r>
              <a:rPr lang="ko-KR" sz="1600" dirty="0">
                <a:solidFill>
                  <a:srgbClr val="3F3F3F"/>
                </a:solidFill>
                <a:latin typeface="Nanum Gothic"/>
                <a:ea typeface="Nanum Gothic"/>
                <a:cs typeface="Nanum Gothic"/>
                <a:sym typeface="Nanum Gothic"/>
              </a:rPr>
              <a:t>: 기울기 강하 중 손실 개선을위한 "단계 크기"</a:t>
            </a:r>
            <a:endParaRPr sz="1600" dirty="0">
              <a:solidFill>
                <a:srgbClr val="3F3F3F"/>
              </a:solidFill>
              <a:latin typeface="Nanum Gothic"/>
              <a:ea typeface="Nanum Gothic"/>
              <a:cs typeface="Nanum Gothic"/>
              <a:sym typeface="Nanum Gothic"/>
            </a:endParaRPr>
          </a:p>
          <a:p>
            <a:pPr marL="457200" marR="0" lvl="0" indent="-330200" algn="l" rtl="0">
              <a:lnSpc>
                <a:spcPct val="150000"/>
              </a:lnSpc>
              <a:spcBef>
                <a:spcPts val="0"/>
              </a:spcBef>
              <a:spcAft>
                <a:spcPts val="0"/>
              </a:spcAft>
              <a:buClr>
                <a:srgbClr val="3F3F3F"/>
              </a:buClr>
              <a:buSzPts val="1600"/>
              <a:buFont typeface="Nanum Gothic"/>
              <a:buChar char="●"/>
            </a:pPr>
            <a:r>
              <a:rPr lang="ko-KR" sz="1600" b="1" dirty="0">
                <a:solidFill>
                  <a:srgbClr val="3F3F3F"/>
                </a:solidFill>
                <a:latin typeface="Nanum Gothic"/>
                <a:ea typeface="Nanum Gothic"/>
                <a:cs typeface="Nanum Gothic"/>
                <a:sym typeface="Nanum Gothic"/>
              </a:rPr>
              <a:t>배치(Batch)</a:t>
            </a:r>
            <a:r>
              <a:rPr lang="ko-KR" sz="1600" dirty="0">
                <a:solidFill>
                  <a:srgbClr val="3F3F3F"/>
                </a:solidFill>
                <a:latin typeface="Nanum Gothic"/>
                <a:ea typeface="Nanum Gothic"/>
                <a:cs typeface="Nanum Gothic"/>
                <a:sym typeface="Nanum Gothic"/>
              </a:rPr>
              <a:t>: 신경 회로망을 훈련하는 동안 사용 된 일련의 예제</a:t>
            </a:r>
            <a:endParaRPr sz="1600" dirty="0">
              <a:solidFill>
                <a:srgbClr val="3F3F3F"/>
              </a:solidFill>
              <a:latin typeface="Nanum Gothic"/>
              <a:ea typeface="Nanum Gothic"/>
              <a:cs typeface="Nanum Gothic"/>
              <a:sym typeface="Nanum Gothic"/>
            </a:endParaRPr>
          </a:p>
          <a:p>
            <a:pPr marL="457200" marR="0" lvl="0" indent="-330200" algn="l" rtl="0">
              <a:lnSpc>
                <a:spcPct val="150000"/>
              </a:lnSpc>
              <a:spcBef>
                <a:spcPts val="0"/>
              </a:spcBef>
              <a:spcAft>
                <a:spcPts val="0"/>
              </a:spcAft>
              <a:buClr>
                <a:srgbClr val="3F3F3F"/>
              </a:buClr>
              <a:buSzPts val="1600"/>
              <a:buFont typeface="Nanum Gothic"/>
              <a:buChar char="●"/>
            </a:pPr>
            <a:r>
              <a:rPr lang="ko-KR" sz="1600" b="1" dirty="0">
                <a:solidFill>
                  <a:srgbClr val="3F3F3F"/>
                </a:solidFill>
                <a:latin typeface="Nanum Gothic"/>
                <a:ea typeface="Nanum Gothic"/>
                <a:cs typeface="Nanum Gothic"/>
                <a:sym typeface="Nanum Gothic"/>
              </a:rPr>
              <a:t>이팍(Epoch)</a:t>
            </a:r>
            <a:r>
              <a:rPr lang="ko-KR" sz="1600" dirty="0">
                <a:solidFill>
                  <a:srgbClr val="3F3F3F"/>
                </a:solidFill>
                <a:latin typeface="Nanum Gothic"/>
                <a:ea typeface="Nanum Gothic"/>
                <a:cs typeface="Nanum Gothic"/>
                <a:sym typeface="Nanum Gothic"/>
              </a:rPr>
              <a:t>: 전체 교육 데이터 세트에 대한 전체 전달</a:t>
            </a:r>
            <a:endParaRPr sz="1600" dirty="0">
              <a:solidFill>
                <a:srgbClr val="3F3F3F"/>
              </a:solidFill>
              <a:latin typeface="Nanum Gothic"/>
              <a:ea typeface="Nanum Gothic"/>
              <a:cs typeface="Nanum Gothic"/>
              <a:sym typeface="Nanum Gothic"/>
            </a:endParaRPr>
          </a:p>
          <a:p>
            <a:pPr marL="457200" marR="0" lvl="0" indent="-330200" algn="l" rtl="0">
              <a:lnSpc>
                <a:spcPct val="150000"/>
              </a:lnSpc>
              <a:spcBef>
                <a:spcPts val="0"/>
              </a:spcBef>
              <a:spcAft>
                <a:spcPts val="0"/>
              </a:spcAft>
              <a:buClr>
                <a:srgbClr val="3F3F3F"/>
              </a:buClr>
              <a:buSzPts val="1600"/>
              <a:buFont typeface="Nanum Gothic"/>
              <a:buChar char="●"/>
            </a:pPr>
            <a:r>
              <a:rPr lang="ko-KR" sz="1600" b="1" dirty="0">
                <a:solidFill>
                  <a:srgbClr val="3F3F3F"/>
                </a:solidFill>
                <a:latin typeface="Nanum Gothic"/>
                <a:ea typeface="Nanum Gothic"/>
                <a:cs typeface="Nanum Gothic"/>
                <a:sym typeface="Nanum Gothic"/>
              </a:rPr>
              <a:t>포워드 패스(Forward pass)</a:t>
            </a:r>
            <a:r>
              <a:rPr lang="ko-KR" sz="1600" dirty="0">
                <a:solidFill>
                  <a:srgbClr val="3F3F3F"/>
                </a:solidFill>
                <a:latin typeface="Nanum Gothic"/>
                <a:ea typeface="Nanum Gothic"/>
                <a:cs typeface="Nanum Gothic"/>
                <a:sym typeface="Nanum Gothic"/>
              </a:rPr>
              <a:t>: 입력을 사용해서 나온 출력 계산값</a:t>
            </a:r>
            <a:endParaRPr sz="1600" dirty="0">
              <a:solidFill>
                <a:srgbClr val="3F3F3F"/>
              </a:solidFill>
              <a:latin typeface="Nanum Gothic"/>
              <a:ea typeface="Nanum Gothic"/>
              <a:cs typeface="Nanum Gothic"/>
              <a:sym typeface="Nanum Gothic"/>
            </a:endParaRPr>
          </a:p>
          <a:p>
            <a:pPr marL="457200" marR="0" lvl="0" indent="-330200" algn="l" rtl="0">
              <a:lnSpc>
                <a:spcPct val="150000"/>
              </a:lnSpc>
              <a:spcBef>
                <a:spcPts val="0"/>
              </a:spcBef>
              <a:spcAft>
                <a:spcPts val="0"/>
              </a:spcAft>
              <a:buClr>
                <a:srgbClr val="3F3F3F"/>
              </a:buClr>
              <a:buSzPts val="1600"/>
              <a:buFont typeface="Nanum Gothic"/>
              <a:buChar char="●"/>
            </a:pPr>
            <a:r>
              <a:rPr lang="ko-KR" sz="1600" b="1" dirty="0">
                <a:solidFill>
                  <a:srgbClr val="3F3F3F"/>
                </a:solidFill>
                <a:latin typeface="Nanum Gothic"/>
                <a:ea typeface="Nanum Gothic"/>
                <a:cs typeface="Nanum Gothic"/>
                <a:sym typeface="Nanum Gothic"/>
              </a:rPr>
              <a:t>백워드 패스 - Backward pass (backpropagation)</a:t>
            </a:r>
            <a:r>
              <a:rPr lang="ko-KR" sz="1600" dirty="0">
                <a:solidFill>
                  <a:srgbClr val="3F3F3F"/>
                </a:solidFill>
                <a:latin typeface="Nanum Gothic"/>
                <a:ea typeface="Nanum Gothic"/>
                <a:cs typeface="Nanum Gothic"/>
                <a:sym typeface="Nanum Gothic"/>
              </a:rPr>
              <a:t>: 출력 layer 에서 시작하여 각 계층을 통해 입력(input)으로 되돌아가는 최적화(Optimizer) 알고리즘에 따라 내부 변수(internal variable) 조정을 계산</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94"/>
        <p:cNvGrpSpPr/>
        <p:nvPr/>
      </p:nvGrpSpPr>
      <p:grpSpPr>
        <a:xfrm>
          <a:off x="0" y="0"/>
          <a:ext cx="0" cy="0"/>
          <a:chOff x="0" y="0"/>
          <a:chExt cx="0" cy="0"/>
        </a:xfrm>
      </p:grpSpPr>
      <p:sp>
        <p:nvSpPr>
          <p:cNvPr id="1095" name="Google Shape;1095;p117"/>
          <p:cNvSpPr/>
          <p:nvPr/>
        </p:nvSpPr>
        <p:spPr>
          <a:xfrm>
            <a:off x="3985125" y="2704050"/>
            <a:ext cx="44784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SzPts val="1100"/>
              <a:buNone/>
            </a:pPr>
            <a:r>
              <a:rPr lang="ko-KR" sz="3200" b="1">
                <a:solidFill>
                  <a:srgbClr val="2AB9C7"/>
                </a:solidFill>
              </a:rPr>
              <a:t>Dense 레이어(Layers)</a:t>
            </a:r>
            <a:endParaRPr sz="3200" b="1">
              <a:solidFill>
                <a:srgbClr val="2AB9C7"/>
              </a:solidFill>
            </a:endParaRPr>
          </a:p>
        </p:txBody>
      </p:sp>
      <p:sp>
        <p:nvSpPr>
          <p:cNvPr id="1096" name="Google Shape;1096;p117"/>
          <p:cNvSpPr/>
          <p:nvPr/>
        </p:nvSpPr>
        <p:spPr>
          <a:xfrm>
            <a:off x="2852363" y="2346204"/>
            <a:ext cx="1210500" cy="1107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6600" b="1">
                <a:solidFill>
                  <a:srgbClr val="2AB9C7"/>
                </a:solidFill>
                <a:latin typeface="Arial"/>
                <a:ea typeface="Arial"/>
                <a:cs typeface="Arial"/>
                <a:sym typeface="Arial"/>
              </a:rPr>
              <a:t>0</a:t>
            </a:r>
            <a:r>
              <a:rPr lang="ko-KR" sz="6600" b="1">
                <a:solidFill>
                  <a:srgbClr val="2AB9C7"/>
                </a:solidFill>
              </a:rPr>
              <a:t>5</a:t>
            </a:r>
            <a:endParaRPr sz="6600" b="1">
              <a:solidFill>
                <a:srgbClr val="2AB9C7"/>
              </a:solidFill>
              <a:latin typeface="Arial"/>
              <a:ea typeface="Arial"/>
              <a:cs typeface="Arial"/>
              <a:sym typeface="Arial"/>
            </a:endParaRPr>
          </a:p>
        </p:txBody>
      </p:sp>
      <p:sp>
        <p:nvSpPr>
          <p:cNvPr id="1097" name="Google Shape;1097;p117"/>
          <p:cNvSpPr/>
          <p:nvPr/>
        </p:nvSpPr>
        <p:spPr>
          <a:xfrm>
            <a:off x="451625" y="466725"/>
            <a:ext cx="14091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chemeClr val="dk1"/>
              </a:buClr>
              <a:buSzPts val="1100"/>
              <a:buFont typeface="Arial"/>
              <a:buNone/>
            </a:pPr>
            <a:r>
              <a:rPr lang="ko-KR" sz="1200">
                <a:solidFill>
                  <a:schemeClr val="lt1"/>
                </a:solidFill>
              </a:rPr>
              <a:t>TensorFlow U2</a:t>
            </a:r>
            <a:endParaRPr sz="1200">
              <a:solidFill>
                <a:schemeClr val="lt1"/>
              </a:solidFill>
            </a:endParaRPr>
          </a:p>
          <a:p>
            <a:pPr marL="0" marR="0" lvl="0" indent="0" algn="l" rtl="0">
              <a:lnSpc>
                <a:spcPct val="115000"/>
              </a:lnSpc>
              <a:spcBef>
                <a:spcPts val="0"/>
              </a:spcBef>
              <a:spcAft>
                <a:spcPts val="0"/>
              </a:spcAft>
              <a:buSzPts val="1100"/>
              <a:buNone/>
            </a:pPr>
            <a:r>
              <a:rPr lang="ko-KR" sz="1200">
                <a:solidFill>
                  <a:schemeClr val="lt1"/>
                </a:solidFill>
              </a:rPr>
              <a:t>머신러닝과 모델만들기 실습</a:t>
            </a:r>
            <a:endParaRPr sz="1200">
              <a:solidFill>
                <a:schemeClr val="lt1"/>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1"/>
        <p:cNvGrpSpPr/>
        <p:nvPr/>
      </p:nvGrpSpPr>
      <p:grpSpPr>
        <a:xfrm>
          <a:off x="0" y="0"/>
          <a:ext cx="0" cy="0"/>
          <a:chOff x="0" y="0"/>
          <a:chExt cx="0" cy="0"/>
        </a:xfrm>
      </p:grpSpPr>
      <p:sp>
        <p:nvSpPr>
          <p:cNvPr id="1102" name="Google Shape;1102;p118"/>
          <p:cNvSpPr/>
          <p:nvPr/>
        </p:nvSpPr>
        <p:spPr>
          <a:xfrm>
            <a:off x="6469900" y="486075"/>
            <a:ext cx="25770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Dense 레이어(Layers)</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1103" name="Google Shape;1103;p118"/>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94</a:t>
            </a:fld>
            <a:endParaRPr/>
          </a:p>
        </p:txBody>
      </p:sp>
      <p:pic>
        <p:nvPicPr>
          <p:cNvPr id="1104" name="Google Shape;1104;p118"/>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105" name="Google Shape;1105;p118"/>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5</a:t>
            </a:r>
            <a:endParaRPr sz="3000" b="1">
              <a:solidFill>
                <a:schemeClr val="lt1"/>
              </a:solidFill>
              <a:latin typeface="Arial"/>
              <a:ea typeface="Arial"/>
              <a:cs typeface="Arial"/>
              <a:sym typeface="Arial"/>
            </a:endParaRPr>
          </a:p>
        </p:txBody>
      </p:sp>
      <p:sp>
        <p:nvSpPr>
          <p:cNvPr id="1106" name="Google Shape;1106;p118"/>
          <p:cNvSpPr/>
          <p:nvPr/>
        </p:nvSpPr>
        <p:spPr>
          <a:xfrm>
            <a:off x="641250" y="1430224"/>
            <a:ext cx="7861500" cy="36984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None/>
            </a:pPr>
            <a:endParaRPr sz="160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r>
              <a:rPr lang="ko-KR">
                <a:solidFill>
                  <a:srgbClr val="3F3F3F"/>
                </a:solidFill>
                <a:latin typeface="Nanum Gothic"/>
                <a:ea typeface="Nanum Gothic"/>
                <a:cs typeface="Nanum Gothic"/>
                <a:sym typeface="Nanum Gothic"/>
              </a:rPr>
              <a:t>이전에 우리는 하나의 </a:t>
            </a:r>
            <a:r>
              <a:rPr lang="ko-KR" b="1">
                <a:solidFill>
                  <a:srgbClr val="3F3F3F"/>
                </a:solidFill>
                <a:latin typeface="Nanum Gothic"/>
                <a:ea typeface="Nanum Gothic"/>
                <a:cs typeface="Nanum Gothic"/>
                <a:sym typeface="Nanum Gothic"/>
              </a:rPr>
              <a:t>Dense layer</a:t>
            </a:r>
            <a:r>
              <a:rPr lang="ko-KR">
                <a:solidFill>
                  <a:srgbClr val="3F3F3F"/>
                </a:solidFill>
                <a:latin typeface="Nanum Gothic"/>
                <a:ea typeface="Nanum Gothic"/>
                <a:cs typeface="Nanum Gothic"/>
                <a:sym typeface="Nanum Gothic"/>
              </a:rPr>
              <a:t>로 이루어진 </a:t>
            </a:r>
            <a:r>
              <a:rPr lang="ko-KR" b="1">
                <a:solidFill>
                  <a:srgbClr val="3F3F3F"/>
                </a:solidFill>
                <a:latin typeface="Nanum Gothic"/>
                <a:ea typeface="Nanum Gothic"/>
                <a:cs typeface="Nanum Gothic"/>
                <a:sym typeface="Nanum Gothic"/>
              </a:rPr>
              <a:t>신경망</a:t>
            </a:r>
            <a:r>
              <a:rPr lang="ko-KR">
                <a:solidFill>
                  <a:srgbClr val="3F3F3F"/>
                </a:solidFill>
                <a:latin typeface="Nanum Gothic"/>
                <a:ea typeface="Nanum Gothic"/>
                <a:cs typeface="Nanum Gothic"/>
                <a:sym typeface="Nanum Gothic"/>
              </a:rPr>
              <a:t>을 만들어서 섭씨를 화씨로 변환시키는 </a:t>
            </a:r>
            <a:r>
              <a:rPr lang="ko-KR" b="1">
                <a:solidFill>
                  <a:srgbClr val="3F3F3F"/>
                </a:solidFill>
                <a:latin typeface="Nanum Gothic"/>
                <a:ea typeface="Nanum Gothic"/>
                <a:cs typeface="Nanum Gothic"/>
                <a:sym typeface="Nanum Gothic"/>
              </a:rPr>
              <a:t>모델</a:t>
            </a:r>
            <a:r>
              <a:rPr lang="ko-KR">
                <a:solidFill>
                  <a:srgbClr val="3F3F3F"/>
                </a:solidFill>
                <a:latin typeface="Nanum Gothic"/>
                <a:ea typeface="Nanum Gothic"/>
                <a:cs typeface="Nanum Gothic"/>
                <a:sym typeface="Nanum Gothic"/>
              </a:rPr>
              <a:t>을 만들었습니다. 이제 Dense layer에 대해 좀더 알아 보도록 합니다.</a:t>
            </a:r>
            <a:endParaRPr>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a:solidFill>
                <a:srgbClr val="3F3F3F"/>
              </a:solidFill>
              <a:latin typeface="Nanum Gothic"/>
              <a:ea typeface="Nanum Gothic"/>
              <a:cs typeface="Nanum Gothic"/>
              <a:sym typeface="Nanum Gothic"/>
            </a:endParaRPr>
          </a:p>
        </p:txBody>
      </p:sp>
      <p:pic>
        <p:nvPicPr>
          <p:cNvPr id="1107" name="Google Shape;1107;p118"/>
          <p:cNvPicPr preferRelativeResize="0"/>
          <p:nvPr/>
        </p:nvPicPr>
        <p:blipFill>
          <a:blip r:embed="rId5">
            <a:alphaModFix/>
          </a:blip>
          <a:stretch>
            <a:fillRect/>
          </a:stretch>
        </p:blipFill>
        <p:spPr>
          <a:xfrm>
            <a:off x="1600200" y="2632000"/>
            <a:ext cx="5943600" cy="28194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11"/>
        <p:cNvGrpSpPr/>
        <p:nvPr/>
      </p:nvGrpSpPr>
      <p:grpSpPr>
        <a:xfrm>
          <a:off x="0" y="0"/>
          <a:ext cx="0" cy="0"/>
          <a:chOff x="0" y="0"/>
          <a:chExt cx="0" cy="0"/>
        </a:xfrm>
      </p:grpSpPr>
      <p:sp>
        <p:nvSpPr>
          <p:cNvPr id="1112" name="Google Shape;1112;p119"/>
          <p:cNvSpPr/>
          <p:nvPr/>
        </p:nvSpPr>
        <p:spPr>
          <a:xfrm>
            <a:off x="6469900" y="486075"/>
            <a:ext cx="25770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Dense 레이어(Layers)</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1113" name="Google Shape;1113;p119"/>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95</a:t>
            </a:fld>
            <a:endParaRPr/>
          </a:p>
        </p:txBody>
      </p:sp>
      <p:pic>
        <p:nvPicPr>
          <p:cNvPr id="1114" name="Google Shape;1114;p119"/>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115" name="Google Shape;1115;p119"/>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5</a:t>
            </a:r>
            <a:endParaRPr sz="3000" b="1">
              <a:solidFill>
                <a:schemeClr val="lt1"/>
              </a:solidFill>
              <a:latin typeface="Arial"/>
              <a:ea typeface="Arial"/>
              <a:cs typeface="Arial"/>
              <a:sym typeface="Arial"/>
            </a:endParaRPr>
          </a:p>
        </p:txBody>
      </p:sp>
      <p:sp>
        <p:nvSpPr>
          <p:cNvPr id="1116" name="Google Shape;1116;p119"/>
          <p:cNvSpPr/>
          <p:nvPr/>
        </p:nvSpPr>
        <p:spPr>
          <a:xfrm>
            <a:off x="641250" y="1430224"/>
            <a:ext cx="7861500" cy="36984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b="1">
                <a:solidFill>
                  <a:srgbClr val="3F3F3F"/>
                </a:solidFill>
                <a:latin typeface="Nanum Gothic"/>
                <a:ea typeface="Nanum Gothic"/>
                <a:cs typeface="Nanum Gothic"/>
                <a:sym typeface="Nanum Gothic"/>
              </a:rPr>
              <a:t>Dense Layer</a:t>
            </a:r>
            <a:r>
              <a:rPr lang="ko-KR">
                <a:solidFill>
                  <a:srgbClr val="3F3F3F"/>
                </a:solidFill>
                <a:latin typeface="Nanum Gothic"/>
                <a:ea typeface="Nanum Gothic"/>
                <a:cs typeface="Nanum Gothic"/>
                <a:sym typeface="Nanum Gothic"/>
              </a:rPr>
              <a:t>를 이해하기 위해 좀더 </a:t>
            </a:r>
            <a:r>
              <a:rPr lang="ko-KR" b="1">
                <a:solidFill>
                  <a:srgbClr val="3F3F3F"/>
                </a:solidFill>
                <a:latin typeface="Nanum Gothic"/>
                <a:ea typeface="Nanum Gothic"/>
                <a:cs typeface="Nanum Gothic"/>
                <a:sym typeface="Nanum Gothic"/>
              </a:rPr>
              <a:t>복잡한 신경망</a:t>
            </a:r>
            <a:r>
              <a:rPr lang="ko-KR">
                <a:solidFill>
                  <a:srgbClr val="3F3F3F"/>
                </a:solidFill>
                <a:latin typeface="Nanum Gothic"/>
                <a:ea typeface="Nanum Gothic"/>
                <a:cs typeface="Nanum Gothic"/>
                <a:sym typeface="Nanum Gothic"/>
              </a:rPr>
              <a:t>을 만들어 봅니다. 이 모델은 </a:t>
            </a:r>
            <a:r>
              <a:rPr lang="ko-KR" b="1">
                <a:solidFill>
                  <a:srgbClr val="3F3F3F"/>
                </a:solidFill>
                <a:latin typeface="Nanum Gothic"/>
                <a:ea typeface="Nanum Gothic"/>
                <a:cs typeface="Nanum Gothic"/>
                <a:sym typeface="Nanum Gothic"/>
              </a:rPr>
              <a:t>3개의 input</a:t>
            </a:r>
            <a:r>
              <a:rPr lang="ko-KR">
                <a:solidFill>
                  <a:srgbClr val="3F3F3F"/>
                </a:solidFill>
                <a:latin typeface="Nanum Gothic"/>
                <a:ea typeface="Nanum Gothic"/>
                <a:cs typeface="Nanum Gothic"/>
                <a:sym typeface="Nanum Gothic"/>
              </a:rPr>
              <a:t>과 </a:t>
            </a:r>
            <a:r>
              <a:rPr lang="ko-KR" b="1">
                <a:solidFill>
                  <a:srgbClr val="3F3F3F"/>
                </a:solidFill>
                <a:latin typeface="Nanum Gothic"/>
                <a:ea typeface="Nanum Gothic"/>
                <a:cs typeface="Nanum Gothic"/>
                <a:sym typeface="Nanum Gothic"/>
              </a:rPr>
              <a:t>1개의 hidden layer</a:t>
            </a:r>
            <a:r>
              <a:rPr lang="ko-KR">
                <a:solidFill>
                  <a:srgbClr val="3F3F3F"/>
                </a:solidFill>
                <a:latin typeface="Nanum Gothic"/>
                <a:ea typeface="Nanum Gothic"/>
                <a:cs typeface="Nanum Gothic"/>
                <a:sym typeface="Nanum Gothic"/>
              </a:rPr>
              <a:t>와 </a:t>
            </a:r>
            <a:r>
              <a:rPr lang="ko-KR" b="1">
                <a:solidFill>
                  <a:srgbClr val="3F3F3F"/>
                </a:solidFill>
                <a:latin typeface="Nanum Gothic"/>
                <a:ea typeface="Nanum Gothic"/>
                <a:cs typeface="Nanum Gothic"/>
                <a:sym typeface="Nanum Gothic"/>
              </a:rPr>
              <a:t>출력 layer</a:t>
            </a:r>
            <a:r>
              <a:rPr lang="ko-KR">
                <a:solidFill>
                  <a:srgbClr val="3F3F3F"/>
                </a:solidFill>
                <a:latin typeface="Nanum Gothic"/>
                <a:ea typeface="Nanum Gothic"/>
                <a:cs typeface="Nanum Gothic"/>
                <a:sym typeface="Nanum Gothic"/>
              </a:rPr>
              <a:t>로 돼 있으며 출력은 한개의 유닛으로 되있습니다. 각 layer는 유닛으로 이루어져 있습니다.</a:t>
            </a:r>
            <a:endParaRPr>
              <a:solidFill>
                <a:srgbClr val="3F3F3F"/>
              </a:solidFill>
              <a:latin typeface="Nanum Gothic"/>
              <a:ea typeface="Nanum Gothic"/>
              <a:cs typeface="Nanum Gothic"/>
              <a:sym typeface="Nanum Gothic"/>
            </a:endParaRPr>
          </a:p>
        </p:txBody>
      </p:sp>
      <p:pic>
        <p:nvPicPr>
          <p:cNvPr id="1117" name="Google Shape;1117;p119"/>
          <p:cNvPicPr preferRelativeResize="0"/>
          <p:nvPr/>
        </p:nvPicPr>
        <p:blipFill>
          <a:blip r:embed="rId5">
            <a:alphaModFix/>
          </a:blip>
          <a:stretch>
            <a:fillRect/>
          </a:stretch>
        </p:blipFill>
        <p:spPr>
          <a:xfrm>
            <a:off x="1600200" y="2733375"/>
            <a:ext cx="5943600" cy="286702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21"/>
        <p:cNvGrpSpPr/>
        <p:nvPr/>
      </p:nvGrpSpPr>
      <p:grpSpPr>
        <a:xfrm>
          <a:off x="0" y="0"/>
          <a:ext cx="0" cy="0"/>
          <a:chOff x="0" y="0"/>
          <a:chExt cx="0" cy="0"/>
        </a:xfrm>
      </p:grpSpPr>
      <p:sp>
        <p:nvSpPr>
          <p:cNvPr id="1122" name="Google Shape;1122;p120"/>
          <p:cNvSpPr/>
          <p:nvPr/>
        </p:nvSpPr>
        <p:spPr>
          <a:xfrm>
            <a:off x="6469900" y="486075"/>
            <a:ext cx="25770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Dense 레이어(Layers)</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1123" name="Google Shape;1123;p120"/>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96</a:t>
            </a:fld>
            <a:endParaRPr/>
          </a:p>
        </p:txBody>
      </p:sp>
      <p:pic>
        <p:nvPicPr>
          <p:cNvPr id="1124" name="Google Shape;1124;p120"/>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125" name="Google Shape;1125;p120"/>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5</a:t>
            </a:r>
            <a:endParaRPr sz="3000" b="1">
              <a:solidFill>
                <a:schemeClr val="lt1"/>
              </a:solidFill>
              <a:latin typeface="Arial"/>
              <a:ea typeface="Arial"/>
              <a:cs typeface="Arial"/>
              <a:sym typeface="Arial"/>
            </a:endParaRPr>
          </a:p>
        </p:txBody>
      </p:sp>
      <p:sp>
        <p:nvSpPr>
          <p:cNvPr id="1126" name="Google Shape;1126;p120"/>
          <p:cNvSpPr/>
          <p:nvPr/>
        </p:nvSpPr>
        <p:spPr>
          <a:xfrm>
            <a:off x="641250" y="1430224"/>
            <a:ext cx="7861500" cy="36984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None/>
            </a:pPr>
            <a:endParaRPr>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Clr>
                <a:schemeClr val="dk1"/>
              </a:buClr>
              <a:buSzPts val="1100"/>
              <a:buFont typeface="Arial"/>
              <a:buNone/>
            </a:pPr>
            <a:r>
              <a:rPr lang="ko-KR">
                <a:solidFill>
                  <a:srgbClr val="3F3F3F"/>
                </a:solidFill>
                <a:latin typeface="Nanum Gothic"/>
                <a:ea typeface="Nanum Gothic"/>
                <a:cs typeface="Nanum Gothic"/>
                <a:sym typeface="Nanum Gothic"/>
              </a:rPr>
              <a:t>이 유닛를 </a:t>
            </a:r>
            <a:r>
              <a:rPr lang="ko-KR" b="1">
                <a:solidFill>
                  <a:srgbClr val="3F3F3F"/>
                </a:solidFill>
                <a:latin typeface="Nanum Gothic"/>
                <a:ea typeface="Nanum Gothic"/>
                <a:cs typeface="Nanum Gothic"/>
                <a:sym typeface="Nanum Gothic"/>
              </a:rPr>
              <a:t>뉴런</a:t>
            </a:r>
            <a:r>
              <a:rPr lang="ko-KR">
                <a:solidFill>
                  <a:srgbClr val="3F3F3F"/>
                </a:solidFill>
                <a:latin typeface="Nanum Gothic"/>
                <a:ea typeface="Nanum Gothic"/>
                <a:cs typeface="Nanum Gothic"/>
                <a:sym typeface="Nanum Gothic"/>
              </a:rPr>
              <a:t>이라고 합니다.</a:t>
            </a:r>
            <a:endParaRPr>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Clr>
                <a:schemeClr val="dk1"/>
              </a:buClr>
              <a:buSzPts val="1100"/>
              <a:buFont typeface="Arial"/>
              <a:buNone/>
            </a:pPr>
            <a:r>
              <a:rPr lang="ko-KR">
                <a:solidFill>
                  <a:srgbClr val="3F3F3F"/>
                </a:solidFill>
                <a:latin typeface="Nanum Gothic"/>
                <a:ea typeface="Nanum Gothic"/>
                <a:cs typeface="Nanum Gothic"/>
                <a:sym typeface="Nanum Gothic"/>
              </a:rPr>
              <a:t>각 계층의 뉴런은 다음 계층의 뉴런에 </a:t>
            </a:r>
            <a:r>
              <a:rPr lang="ko-KR" b="1">
                <a:solidFill>
                  <a:srgbClr val="3F3F3F"/>
                </a:solidFill>
                <a:latin typeface="Nanum Gothic"/>
                <a:ea typeface="Nanum Gothic"/>
                <a:cs typeface="Nanum Gothic"/>
                <a:sym typeface="Nanum Gothic"/>
              </a:rPr>
              <a:t>연결</a:t>
            </a:r>
            <a:r>
              <a:rPr lang="ko-KR">
                <a:solidFill>
                  <a:srgbClr val="3F3F3F"/>
                </a:solidFill>
                <a:latin typeface="Nanum Gothic"/>
                <a:ea typeface="Nanum Gothic"/>
                <a:cs typeface="Nanum Gothic"/>
                <a:sym typeface="Nanum Gothic"/>
              </a:rPr>
              <a:t>될 수 있습니다.</a:t>
            </a:r>
            <a:endParaRPr>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sz="160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a:solidFill>
                <a:srgbClr val="3F3F3F"/>
              </a:solidFill>
              <a:latin typeface="Nanum Gothic"/>
              <a:ea typeface="Nanum Gothic"/>
              <a:cs typeface="Nanum Gothic"/>
              <a:sym typeface="Nanum Gothic"/>
            </a:endParaRPr>
          </a:p>
        </p:txBody>
      </p:sp>
      <p:pic>
        <p:nvPicPr>
          <p:cNvPr id="1127" name="Google Shape;1127;p120"/>
          <p:cNvPicPr preferRelativeResize="0"/>
          <p:nvPr/>
        </p:nvPicPr>
        <p:blipFill>
          <a:blip r:embed="rId5">
            <a:alphaModFix/>
          </a:blip>
          <a:stretch>
            <a:fillRect/>
          </a:stretch>
        </p:blipFill>
        <p:spPr>
          <a:xfrm>
            <a:off x="1600200" y="2733375"/>
            <a:ext cx="5943600" cy="28575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31"/>
        <p:cNvGrpSpPr/>
        <p:nvPr/>
      </p:nvGrpSpPr>
      <p:grpSpPr>
        <a:xfrm>
          <a:off x="0" y="0"/>
          <a:ext cx="0" cy="0"/>
          <a:chOff x="0" y="0"/>
          <a:chExt cx="0" cy="0"/>
        </a:xfrm>
      </p:grpSpPr>
      <p:sp>
        <p:nvSpPr>
          <p:cNvPr id="1132" name="Google Shape;1132;p121"/>
          <p:cNvSpPr/>
          <p:nvPr/>
        </p:nvSpPr>
        <p:spPr>
          <a:xfrm>
            <a:off x="6469900" y="486075"/>
            <a:ext cx="25770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Dense 레이어(Layers)</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1133" name="Google Shape;1133;p121"/>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97</a:t>
            </a:fld>
            <a:endParaRPr/>
          </a:p>
        </p:txBody>
      </p:sp>
      <p:pic>
        <p:nvPicPr>
          <p:cNvPr id="1134" name="Google Shape;1134;p121"/>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135" name="Google Shape;1135;p121"/>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5</a:t>
            </a:r>
            <a:endParaRPr sz="3000" b="1">
              <a:solidFill>
                <a:schemeClr val="lt1"/>
              </a:solidFill>
              <a:latin typeface="Arial"/>
              <a:ea typeface="Arial"/>
              <a:cs typeface="Arial"/>
              <a:sym typeface="Arial"/>
            </a:endParaRPr>
          </a:p>
        </p:txBody>
      </p:sp>
      <p:sp>
        <p:nvSpPr>
          <p:cNvPr id="1136" name="Google Shape;1136;p121"/>
          <p:cNvSpPr/>
          <p:nvPr/>
        </p:nvSpPr>
        <p:spPr>
          <a:xfrm>
            <a:off x="641250" y="1430224"/>
            <a:ext cx="7861500" cy="36984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None/>
            </a:pPr>
            <a:endParaRPr sz="160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r>
              <a:rPr lang="ko-KR">
                <a:solidFill>
                  <a:srgbClr val="3F3F3F"/>
                </a:solidFill>
                <a:latin typeface="Nanum Gothic"/>
                <a:ea typeface="Nanum Gothic"/>
                <a:cs typeface="Nanum Gothic"/>
                <a:sym typeface="Nanum Gothic"/>
              </a:rPr>
              <a:t>숨겨진 레이어의 뉴런이 모든 입력에서 데이터를 받습니다.</a:t>
            </a:r>
            <a:endParaRPr>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r>
              <a:rPr lang="ko-KR">
                <a:solidFill>
                  <a:srgbClr val="3F3F3F"/>
                </a:solidFill>
                <a:latin typeface="Nanum Gothic"/>
                <a:ea typeface="Nanum Gothic"/>
                <a:cs typeface="Nanum Gothic"/>
                <a:sym typeface="Nanum Gothic"/>
              </a:rPr>
              <a:t>다른 뉴런들도 같은 방식으로 입력을 받게 됩니다.</a:t>
            </a:r>
            <a:endParaRPr>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a:solidFill>
                <a:srgbClr val="3F3F3F"/>
              </a:solidFill>
              <a:latin typeface="Nanum Gothic"/>
              <a:ea typeface="Nanum Gothic"/>
              <a:cs typeface="Nanum Gothic"/>
              <a:sym typeface="Nanum Gothic"/>
            </a:endParaRPr>
          </a:p>
        </p:txBody>
      </p:sp>
      <p:pic>
        <p:nvPicPr>
          <p:cNvPr id="1137" name="Google Shape;1137;p121"/>
          <p:cNvPicPr preferRelativeResize="0"/>
          <p:nvPr/>
        </p:nvPicPr>
        <p:blipFill>
          <a:blip r:embed="rId5">
            <a:alphaModFix/>
          </a:blip>
          <a:stretch>
            <a:fillRect/>
          </a:stretch>
        </p:blipFill>
        <p:spPr>
          <a:xfrm>
            <a:off x="1600200" y="2733375"/>
            <a:ext cx="5943600" cy="28956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1"/>
        <p:cNvGrpSpPr/>
        <p:nvPr/>
      </p:nvGrpSpPr>
      <p:grpSpPr>
        <a:xfrm>
          <a:off x="0" y="0"/>
          <a:ext cx="0" cy="0"/>
          <a:chOff x="0" y="0"/>
          <a:chExt cx="0" cy="0"/>
        </a:xfrm>
      </p:grpSpPr>
      <p:sp>
        <p:nvSpPr>
          <p:cNvPr id="1142" name="Google Shape;1142;p122"/>
          <p:cNvSpPr/>
          <p:nvPr/>
        </p:nvSpPr>
        <p:spPr>
          <a:xfrm>
            <a:off x="6469900" y="486075"/>
            <a:ext cx="25770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Dense 레이어(Layers)</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1143" name="Google Shape;1143;p122"/>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98</a:t>
            </a:fld>
            <a:endParaRPr/>
          </a:p>
        </p:txBody>
      </p:sp>
      <p:pic>
        <p:nvPicPr>
          <p:cNvPr id="1144" name="Google Shape;1144;p122"/>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145" name="Google Shape;1145;p122"/>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5</a:t>
            </a:r>
            <a:endParaRPr sz="3000" b="1">
              <a:solidFill>
                <a:schemeClr val="lt1"/>
              </a:solidFill>
              <a:latin typeface="Arial"/>
              <a:ea typeface="Arial"/>
              <a:cs typeface="Arial"/>
              <a:sym typeface="Arial"/>
            </a:endParaRPr>
          </a:p>
        </p:txBody>
      </p:sp>
      <p:sp>
        <p:nvSpPr>
          <p:cNvPr id="1146" name="Google Shape;1146;p122"/>
          <p:cNvSpPr/>
          <p:nvPr/>
        </p:nvSpPr>
        <p:spPr>
          <a:xfrm>
            <a:off x="641250" y="1430224"/>
            <a:ext cx="7861500" cy="3698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완전히 연결된(Fully-Connected) / Dense Layer</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300"/>
              </a:spcBef>
              <a:spcAft>
                <a:spcPts val="0"/>
              </a:spcAft>
              <a:buNone/>
            </a:pPr>
            <a:r>
              <a:rPr lang="ko-KR" dirty="0">
                <a:solidFill>
                  <a:srgbClr val="3F3F3F"/>
                </a:solidFill>
                <a:latin typeface="Nanum Gothic"/>
                <a:ea typeface="Nanum Gothic"/>
                <a:cs typeface="Nanum Gothic"/>
                <a:sym typeface="Nanum Gothic"/>
              </a:rPr>
              <a:t>각 층의 모든 뉴런이 이전 층의 모든 뉴런과 연결이 되어 있는 경우</a:t>
            </a:r>
            <a:endParaRPr dirty="0">
              <a:solidFill>
                <a:srgbClr val="3F3F3F"/>
              </a:solidFill>
              <a:latin typeface="Nanum Gothic"/>
              <a:ea typeface="Nanum Gothic"/>
              <a:cs typeface="Nanum Gothic"/>
              <a:sym typeface="Nanum Gothic"/>
            </a:endParaRPr>
          </a:p>
          <a:p>
            <a:pPr marL="0" marR="25400" lvl="0" indent="0" algn="l" rtl="0">
              <a:lnSpc>
                <a:spcPct val="150000"/>
              </a:lnSpc>
              <a:spcBef>
                <a:spcPts val="0"/>
              </a:spcBef>
              <a:spcAft>
                <a:spcPts val="0"/>
              </a:spcAft>
              <a:buClr>
                <a:schemeClr val="dk1"/>
              </a:buClr>
              <a:buSzPts val="1100"/>
              <a:buFont typeface="Arial"/>
              <a:buNone/>
            </a:pPr>
            <a:endParaRPr sz="1200" dirty="0">
              <a:solidFill>
                <a:srgbClr val="202124"/>
              </a:solidFill>
              <a:highlight>
                <a:srgbClr val="F8F9FA"/>
              </a:highlight>
            </a:endParaRPr>
          </a:p>
          <a:p>
            <a:pPr marL="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1147" name="Google Shape;1147;p122"/>
          <p:cNvPicPr preferRelativeResize="0"/>
          <p:nvPr/>
        </p:nvPicPr>
        <p:blipFill>
          <a:blip r:embed="rId5">
            <a:alphaModFix/>
          </a:blip>
          <a:stretch>
            <a:fillRect/>
          </a:stretch>
        </p:blipFill>
        <p:spPr>
          <a:xfrm>
            <a:off x="1600200" y="2733375"/>
            <a:ext cx="5943600" cy="286702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1"/>
        <p:cNvGrpSpPr/>
        <p:nvPr/>
      </p:nvGrpSpPr>
      <p:grpSpPr>
        <a:xfrm>
          <a:off x="0" y="0"/>
          <a:ext cx="0" cy="0"/>
          <a:chOff x="0" y="0"/>
          <a:chExt cx="0" cy="0"/>
        </a:xfrm>
      </p:grpSpPr>
      <p:sp>
        <p:nvSpPr>
          <p:cNvPr id="1152" name="Google Shape;1152;p123"/>
          <p:cNvSpPr/>
          <p:nvPr/>
        </p:nvSpPr>
        <p:spPr>
          <a:xfrm>
            <a:off x="6469900" y="486075"/>
            <a:ext cx="25770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Dense 레이어(Layers)</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1153" name="Google Shape;1153;p123"/>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99</a:t>
            </a:fld>
            <a:endParaRPr/>
          </a:p>
        </p:txBody>
      </p:sp>
      <p:pic>
        <p:nvPicPr>
          <p:cNvPr id="1154" name="Google Shape;1154;p123"/>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155" name="Google Shape;1155;p123"/>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5</a:t>
            </a:r>
            <a:endParaRPr sz="3000" b="1">
              <a:solidFill>
                <a:schemeClr val="lt1"/>
              </a:solidFill>
              <a:latin typeface="Arial"/>
              <a:ea typeface="Arial"/>
              <a:cs typeface="Arial"/>
              <a:sym typeface="Arial"/>
            </a:endParaRPr>
          </a:p>
        </p:txBody>
      </p:sp>
      <p:sp>
        <p:nvSpPr>
          <p:cNvPr id="1156" name="Google Shape;1156;p123"/>
          <p:cNvSpPr/>
          <p:nvPr/>
        </p:nvSpPr>
        <p:spPr>
          <a:xfrm>
            <a:off x="641250" y="1430224"/>
            <a:ext cx="7861500" cy="36984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None/>
            </a:pP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0"/>
              </a:spcBef>
              <a:spcAft>
                <a:spcPts val="0"/>
              </a:spcAft>
              <a:buNone/>
            </a:pPr>
            <a:r>
              <a:rPr lang="ko-KR" dirty="0">
                <a:solidFill>
                  <a:srgbClr val="3F3F3F"/>
                </a:solidFill>
                <a:latin typeface="Nanum Gothic"/>
                <a:ea typeface="Nanum Gothic"/>
                <a:cs typeface="Nanum Gothic"/>
                <a:sym typeface="Nanum Gothic"/>
              </a:rPr>
              <a:t>keras에서 dense layer를 사용해서 모델을 만들면, 각 레이어들이 완전히 연결됩니다.</a:t>
            </a:r>
            <a:endParaRPr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r>
              <a:rPr lang="ko-KR" dirty="0">
                <a:solidFill>
                  <a:srgbClr val="3F3F3F"/>
                </a:solidFill>
                <a:latin typeface="Nanum Gothic"/>
                <a:ea typeface="Nanum Gothic"/>
                <a:cs typeface="Nanum Gothic"/>
                <a:sym typeface="Nanum Gothic"/>
              </a:rPr>
              <a:t>코드는 아래와 같습니다.</a:t>
            </a:r>
            <a:endParaRPr dirty="0">
              <a:solidFill>
                <a:srgbClr val="3F3F3F"/>
              </a:solidFill>
              <a:latin typeface="Nanum Gothic"/>
              <a:ea typeface="Nanum Gothic"/>
              <a:cs typeface="Nanum Gothic"/>
              <a:sym typeface="Nanum Gothic"/>
            </a:endParaRPr>
          </a:p>
        </p:txBody>
      </p:sp>
      <p:pic>
        <p:nvPicPr>
          <p:cNvPr id="1157" name="Google Shape;1157;p123"/>
          <p:cNvPicPr preferRelativeResize="0"/>
          <p:nvPr/>
        </p:nvPicPr>
        <p:blipFill>
          <a:blip r:embed="rId5">
            <a:alphaModFix/>
          </a:blip>
          <a:stretch>
            <a:fillRect/>
          </a:stretch>
        </p:blipFill>
        <p:spPr>
          <a:xfrm>
            <a:off x="2760300" y="3885375"/>
            <a:ext cx="3904800" cy="1883575"/>
          </a:xfrm>
          <a:prstGeom prst="rect">
            <a:avLst/>
          </a:prstGeom>
          <a:noFill/>
          <a:ln>
            <a:noFill/>
          </a:ln>
        </p:spPr>
      </p:pic>
      <p:pic>
        <p:nvPicPr>
          <p:cNvPr id="1158" name="Google Shape;1158;p123"/>
          <p:cNvPicPr preferRelativeResize="0"/>
          <p:nvPr/>
        </p:nvPicPr>
        <p:blipFill>
          <a:blip r:embed="rId6">
            <a:alphaModFix/>
          </a:blip>
          <a:stretch>
            <a:fillRect/>
          </a:stretch>
        </p:blipFill>
        <p:spPr>
          <a:xfrm>
            <a:off x="1600200" y="2733363"/>
            <a:ext cx="5943600" cy="847725"/>
          </a:xfrm>
          <a:prstGeom prst="rect">
            <a:avLst/>
          </a:prstGeom>
          <a:noFill/>
          <a:ln>
            <a:noFill/>
          </a:ln>
        </p:spPr>
      </p:pic>
    </p:spTree>
  </p:cSld>
  <p:clrMapOvr>
    <a:masterClrMapping/>
  </p:clrMapOvr>
</p:sld>
</file>

<file path=ppt/theme/theme1.xml><?xml version="1.0" encoding="utf-8"?>
<a:theme xmlns:a="http://schemas.openxmlformats.org/drawingml/2006/main" name="Office 테마">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9008</Words>
  <Application>Microsoft Office PowerPoint</Application>
  <PresentationFormat>On-screen Show (4:3)</PresentationFormat>
  <Paragraphs>1084</Paragraphs>
  <Slides>114</Slides>
  <Notes>114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114</vt:i4>
      </vt:variant>
    </vt:vector>
  </HeadingPairs>
  <TitlesOfParts>
    <vt:vector size="123" baseType="lpstr">
      <vt:lpstr>맑은 고딕</vt:lpstr>
      <vt:lpstr>Courier New</vt:lpstr>
      <vt:lpstr>Calibri</vt:lpstr>
      <vt:lpstr>Arial</vt:lpstr>
      <vt:lpstr>맑은 고딕</vt:lpstr>
      <vt:lpstr>Nanum Gothic</vt:lpstr>
      <vt:lpstr>Roboto</vt:lpstr>
      <vt:lpstr>Office 테마</vt:lpstr>
      <vt:lpstr>Office 테마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Yang Kyu Yoo</cp:lastModifiedBy>
  <cp:revision>1</cp:revision>
  <dcterms:modified xsi:type="dcterms:W3CDTF">2019-07-10T03:46:04Z</dcterms:modified>
</cp:coreProperties>
</file>